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80" r:id="rId3"/>
    <p:sldMasterId id="2147483792" r:id="rId4"/>
    <p:sldMasterId id="2147483816" r:id="rId5"/>
    <p:sldMasterId id="2147483828" r:id="rId6"/>
    <p:sldMasterId id="2147483840" r:id="rId7"/>
    <p:sldMasterId id="2147483852" r:id="rId8"/>
    <p:sldMasterId id="2147483864" r:id="rId9"/>
    <p:sldMasterId id="2147483876" r:id="rId10"/>
    <p:sldMasterId id="2147483888" r:id="rId11"/>
    <p:sldMasterId id="2147483900" r:id="rId12"/>
  </p:sldMasterIdLst>
  <p:notesMasterIdLst>
    <p:notesMasterId r:id="rId101"/>
  </p:notesMasterIdLst>
  <p:sldIdLst>
    <p:sldId id="256" r:id="rId13"/>
    <p:sldId id="464" r:id="rId14"/>
    <p:sldId id="426" r:id="rId15"/>
    <p:sldId id="375" r:id="rId16"/>
    <p:sldId id="456" r:id="rId17"/>
    <p:sldId id="427" r:id="rId18"/>
    <p:sldId id="278" r:id="rId19"/>
    <p:sldId id="458" r:id="rId20"/>
    <p:sldId id="279" r:id="rId21"/>
    <p:sldId id="284" r:id="rId22"/>
    <p:sldId id="428" r:id="rId23"/>
    <p:sldId id="275" r:id="rId24"/>
    <p:sldId id="308" r:id="rId25"/>
    <p:sldId id="302" r:id="rId26"/>
    <p:sldId id="307" r:id="rId27"/>
    <p:sldId id="360" r:id="rId28"/>
    <p:sldId id="312" r:id="rId29"/>
    <p:sldId id="449" r:id="rId30"/>
    <p:sldId id="448" r:id="rId31"/>
    <p:sldId id="315" r:id="rId32"/>
    <p:sldId id="341" r:id="rId33"/>
    <p:sldId id="342" r:id="rId34"/>
    <p:sldId id="343" r:id="rId35"/>
    <p:sldId id="450" r:id="rId36"/>
    <p:sldId id="336" r:id="rId37"/>
    <p:sldId id="346" r:id="rId38"/>
    <p:sldId id="393" r:id="rId39"/>
    <p:sldId id="344" r:id="rId40"/>
    <p:sldId id="347" r:id="rId41"/>
    <p:sldId id="443" r:id="rId42"/>
    <p:sldId id="415" r:id="rId43"/>
    <p:sldId id="416" r:id="rId44"/>
    <p:sldId id="417" r:id="rId45"/>
    <p:sldId id="418" r:id="rId46"/>
    <p:sldId id="446" r:id="rId47"/>
    <p:sldId id="419" r:id="rId48"/>
    <p:sldId id="442" r:id="rId49"/>
    <p:sldId id="459" r:id="rId50"/>
    <p:sldId id="460" r:id="rId51"/>
    <p:sldId id="366" r:id="rId52"/>
    <p:sldId id="340" r:id="rId53"/>
    <p:sldId id="339" r:id="rId54"/>
    <p:sldId id="451" r:id="rId55"/>
    <p:sldId id="452" r:id="rId56"/>
    <p:sldId id="453" r:id="rId57"/>
    <p:sldId id="380" r:id="rId58"/>
    <p:sldId id="413" r:id="rId59"/>
    <p:sldId id="462" r:id="rId60"/>
    <p:sldId id="463" r:id="rId61"/>
    <p:sldId id="369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378" r:id="rId74"/>
    <p:sldId id="409" r:id="rId75"/>
    <p:sldId id="401" r:id="rId76"/>
    <p:sldId id="387" r:id="rId77"/>
    <p:sldId id="394" r:id="rId78"/>
    <p:sldId id="395" r:id="rId79"/>
    <p:sldId id="396" r:id="rId80"/>
    <p:sldId id="397" r:id="rId81"/>
    <p:sldId id="352" r:id="rId82"/>
    <p:sldId id="353" r:id="rId83"/>
    <p:sldId id="289" r:id="rId84"/>
    <p:sldId id="310" r:id="rId85"/>
    <p:sldId id="311" r:id="rId86"/>
    <p:sldId id="309" r:id="rId87"/>
    <p:sldId id="287" r:id="rId88"/>
    <p:sldId id="288" r:id="rId89"/>
    <p:sldId id="361" r:id="rId90"/>
    <p:sldId id="362" r:id="rId91"/>
    <p:sldId id="365" r:id="rId92"/>
    <p:sldId id="370" r:id="rId93"/>
    <p:sldId id="371" r:id="rId94"/>
    <p:sldId id="374" r:id="rId95"/>
    <p:sldId id="377" r:id="rId96"/>
    <p:sldId id="382" r:id="rId97"/>
    <p:sldId id="383" r:id="rId98"/>
    <p:sldId id="392" r:id="rId99"/>
    <p:sldId id="389" r:id="rId100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FF00"/>
    <a:srgbClr val="00FFFF"/>
    <a:srgbClr val="FF8000"/>
    <a:srgbClr val="00FF00"/>
    <a:srgbClr val="0ED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1419" autoAdjust="0"/>
  </p:normalViewPr>
  <p:slideViewPr>
    <p:cSldViewPr snapToGrid="0" snapToObjects="1">
      <p:cViewPr varScale="1">
        <p:scale>
          <a:sx n="35" d="100"/>
          <a:sy n="35" d="100"/>
        </p:scale>
        <p:origin x="-9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100" Type="http://schemas.openxmlformats.org/officeDocument/2006/relationships/slide" Target="slides/slide88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zStacks.xlsx" TargetMode="External"/><Relationship Id="rId2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\\almf\almf\group\ALMFstuff\ALMF_presentations\2014--Tischi--IntensityMeasurements--UniHD\top_hat_filter\top_hat_filt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top-hat\top-hat_table_05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schi:Dropbox:Presentations:2014--ImageAnalysis--Tischi--Portugal:saturation:satura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top-hat\top-hat_table_05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Christian%20Tischer\My%20Documents\My%20Dropbox\Presentations\2014--ImageAnalysis--Tischi--Portugal\WidefieldVsConfocal\zStack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-10.0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-5.0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0.0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5.0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10.0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9031.006999999865</c:v>
                </c:pt>
                <c:pt idx="1">
                  <c:v>10268.37049999994</c:v>
                </c:pt>
                <c:pt idx="2">
                  <c:v>12240.6285</c:v>
                </c:pt>
                <c:pt idx="3">
                  <c:v>16390.7</c:v>
                </c:pt>
                <c:pt idx="4">
                  <c:v>25625.919</c:v>
                </c:pt>
                <c:pt idx="5">
                  <c:v>45363.2775</c:v>
                </c:pt>
                <c:pt idx="6">
                  <c:v>98978.33200000001</c:v>
                </c:pt>
                <c:pt idx="7">
                  <c:v>188709.3534999982</c:v>
                </c:pt>
                <c:pt idx="8">
                  <c:v>267858.9689999999</c:v>
                </c:pt>
                <c:pt idx="9">
                  <c:v>291687.2850000002</c:v>
                </c:pt>
                <c:pt idx="10">
                  <c:v>321612.4040000002</c:v>
                </c:pt>
                <c:pt idx="11">
                  <c:v>275648.582</c:v>
                </c:pt>
                <c:pt idx="12">
                  <c:v>136471.3864999978</c:v>
                </c:pt>
                <c:pt idx="13">
                  <c:v>34882.634</c:v>
                </c:pt>
                <c:pt idx="14">
                  <c:v>14806.71350000001</c:v>
                </c:pt>
                <c:pt idx="15">
                  <c:v>9600.650999999871</c:v>
                </c:pt>
                <c:pt idx="16">
                  <c:v>7351.632000000001</c:v>
                </c:pt>
                <c:pt idx="17">
                  <c:v>5523.128500000003</c:v>
                </c:pt>
                <c:pt idx="18">
                  <c:v>4575.961</c:v>
                </c:pt>
                <c:pt idx="19">
                  <c:v>3619.389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6707080"/>
        <c:axId val="-2106708840"/>
      </c:scatterChart>
      <c:valAx>
        <c:axId val="-2106707080"/>
        <c:scaling>
          <c:orientation val="minMax"/>
          <c:max val="9.0"/>
          <c:min val="-9.0"/>
        </c:scaling>
        <c:delete val="0"/>
        <c:axPos val="b"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>
                    <a:solidFill>
                      <a:schemeClr val="bg1"/>
                    </a:solidFill>
                  </a:rPr>
                  <a:t>z-position</a:t>
                </a:r>
                <a:r>
                  <a:rPr lang="en-US" sz="1400" baseline="0">
                    <a:solidFill>
                      <a:schemeClr val="bg1"/>
                    </a:solidFill>
                  </a:rPr>
                  <a:t> [micrometer]</a:t>
                </a:r>
                <a:endParaRPr lang="en-US" sz="1400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-2106708840"/>
        <c:crosses val="autoZero"/>
        <c:crossBetween val="midCat"/>
        <c:majorUnit val="1.0"/>
        <c:minorUnit val="1.0"/>
      </c:valAx>
      <c:valAx>
        <c:axId val="-2106708840"/>
        <c:scaling>
          <c:orientation val="minMax"/>
          <c:min val="0.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Sum </a:t>
                </a:r>
                <a:r>
                  <a:rPr lang="en-US" sz="2000" baseline="0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ntensity 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defRPr sz="2000">
                    <a:solidFill>
                      <a:schemeClr val="bg1"/>
                    </a:solidFill>
                  </a:defRPr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[</a:t>
                </a:r>
                <a:r>
                  <a:rPr lang="en-US" sz="2000" dirty="0" err="1" smtClean="0">
                    <a:solidFill>
                      <a:schemeClr val="bg1"/>
                    </a:solidFill>
                  </a:rPr>
                  <a:t>a.u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sz="2000" baseline="0" dirty="0" smtClean="0">
                    <a:solidFill>
                      <a:schemeClr val="bg1"/>
                    </a:solidFill>
                  </a:rPr>
                  <a:t>]</a:t>
                </a:r>
                <a:endParaRPr lang="en-US" sz="20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0"/>
              <c:y val="0.167168429705041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crossAx val="-2106707080"/>
        <c:crossesAt val="-2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Sheet1!$L$2:$L$21</c:f>
              <c:numCache>
                <c:formatCode>General</c:formatCode>
                <c:ptCount val="20"/>
                <c:pt idx="0">
                  <c:v>-11.25</c:v>
                </c:pt>
                <c:pt idx="1">
                  <c:v>-10.0</c:v>
                </c:pt>
                <c:pt idx="2">
                  <c:v>-8.75</c:v>
                </c:pt>
                <c:pt idx="3">
                  <c:v>-7.5</c:v>
                </c:pt>
                <c:pt idx="4">
                  <c:v>-6.25</c:v>
                </c:pt>
                <c:pt idx="5">
                  <c:v>-5.0</c:v>
                </c:pt>
                <c:pt idx="6">
                  <c:v>-3.75</c:v>
                </c:pt>
                <c:pt idx="7">
                  <c:v>-2.5</c:v>
                </c:pt>
                <c:pt idx="8">
                  <c:v>-1.25</c:v>
                </c:pt>
                <c:pt idx="9">
                  <c:v>0.0</c:v>
                </c:pt>
                <c:pt idx="10">
                  <c:v>1.25</c:v>
                </c:pt>
                <c:pt idx="11">
                  <c:v>2.5</c:v>
                </c:pt>
                <c:pt idx="12">
                  <c:v>3.75</c:v>
                </c:pt>
                <c:pt idx="13">
                  <c:v>5.0</c:v>
                </c:pt>
                <c:pt idx="14">
                  <c:v>6.25</c:v>
                </c:pt>
                <c:pt idx="15">
                  <c:v>7.5</c:v>
                </c:pt>
                <c:pt idx="16">
                  <c:v>8.75</c:v>
                </c:pt>
                <c:pt idx="17">
                  <c:v>10.0</c:v>
                </c:pt>
                <c:pt idx="18">
                  <c:v>11.25</c:v>
                </c:pt>
                <c:pt idx="19">
                  <c:v>12.5</c:v>
                </c:pt>
              </c:numCache>
            </c:numRef>
          </c:xVal>
          <c:yVal>
            <c:numRef>
              <c:f>Sheet1!$M$2:$M$21</c:f>
              <c:numCache>
                <c:formatCode>General</c:formatCode>
                <c:ptCount val="20"/>
                <c:pt idx="0">
                  <c:v>9031.00699999995</c:v>
                </c:pt>
                <c:pt idx="1">
                  <c:v>10268.37049999998</c:v>
                </c:pt>
                <c:pt idx="2">
                  <c:v>12240.6285</c:v>
                </c:pt>
                <c:pt idx="3">
                  <c:v>16390.7</c:v>
                </c:pt>
                <c:pt idx="4">
                  <c:v>25625.919</c:v>
                </c:pt>
                <c:pt idx="5">
                  <c:v>45363.2775</c:v>
                </c:pt>
                <c:pt idx="6">
                  <c:v>98978.33200000001</c:v>
                </c:pt>
                <c:pt idx="7">
                  <c:v>188709.3534999994</c:v>
                </c:pt>
                <c:pt idx="8">
                  <c:v>267858.9689999999</c:v>
                </c:pt>
                <c:pt idx="9">
                  <c:v>291687.2850000001</c:v>
                </c:pt>
                <c:pt idx="10">
                  <c:v>321612.4040000002</c:v>
                </c:pt>
                <c:pt idx="11">
                  <c:v>275648.582</c:v>
                </c:pt>
                <c:pt idx="12">
                  <c:v>136471.3864999994</c:v>
                </c:pt>
                <c:pt idx="13">
                  <c:v>34882.634</c:v>
                </c:pt>
                <c:pt idx="14">
                  <c:v>14806.71350000001</c:v>
                </c:pt>
                <c:pt idx="15">
                  <c:v>9600.650999999951</c:v>
                </c:pt>
                <c:pt idx="16">
                  <c:v>7351.632000000001</c:v>
                </c:pt>
                <c:pt idx="17">
                  <c:v>5523.128500000003</c:v>
                </c:pt>
                <c:pt idx="18">
                  <c:v>4575.961</c:v>
                </c:pt>
                <c:pt idx="19">
                  <c:v>3619.389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6311336"/>
        <c:axId val="-2106305576"/>
      </c:scatterChart>
      <c:valAx>
        <c:axId val="-2106311336"/>
        <c:scaling>
          <c:orientation val="minMax"/>
          <c:max val="18.0"/>
          <c:min val="-18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06305576"/>
        <c:crosses val="autoZero"/>
        <c:crossBetween val="midCat"/>
        <c:majorUnit val="2.0"/>
        <c:minorUnit val="1.0"/>
      </c:valAx>
      <c:valAx>
        <c:axId val="-2106305576"/>
        <c:scaling>
          <c:orientation val="minMax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0.013522647559769"/>
              <c:y val="0.062504107864823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106311336"/>
        <c:crossesAt val="-2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chemeClr val="bg1"/>
              </a:solidFill>
            </c:spPr>
          </c:marker>
          <c:xVal>
            <c:numRef>
              <c:f>Sheet1!$E$3:$E$18</c:f>
              <c:numCache>
                <c:formatCode>General</c:formatCode>
                <c:ptCount val="16"/>
                <c:pt idx="0">
                  <c:v>-16.0</c:v>
                </c:pt>
                <c:pt idx="1">
                  <c:v>-14.0</c:v>
                </c:pt>
                <c:pt idx="2">
                  <c:v>-12.0</c:v>
                </c:pt>
                <c:pt idx="3">
                  <c:v>-10.0</c:v>
                </c:pt>
                <c:pt idx="4">
                  <c:v>-8.0</c:v>
                </c:pt>
                <c:pt idx="5">
                  <c:v>-6.0</c:v>
                </c:pt>
                <c:pt idx="6">
                  <c:v>-4.0</c:v>
                </c:pt>
                <c:pt idx="7">
                  <c:v>-2.0</c:v>
                </c:pt>
                <c:pt idx="8">
                  <c:v>0.0</c:v>
                </c:pt>
                <c:pt idx="9">
                  <c:v>2.0</c:v>
                </c:pt>
                <c:pt idx="10">
                  <c:v>4.0</c:v>
                </c:pt>
                <c:pt idx="11">
                  <c:v>6.0</c:v>
                </c:pt>
                <c:pt idx="12">
                  <c:v>8.0</c:v>
                </c:pt>
                <c:pt idx="13">
                  <c:v>10.0</c:v>
                </c:pt>
                <c:pt idx="14">
                  <c:v>12.0</c:v>
                </c:pt>
                <c:pt idx="15">
                  <c:v>14.0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1.3362776427E6</c:v>
                </c:pt>
                <c:pt idx="1">
                  <c:v>1.3418978391E6</c:v>
                </c:pt>
                <c:pt idx="2">
                  <c:v>1.3459755556E6</c:v>
                </c:pt>
                <c:pt idx="3">
                  <c:v>1.3511111276E6</c:v>
                </c:pt>
                <c:pt idx="4">
                  <c:v>1.3574275195E6</c:v>
                </c:pt>
                <c:pt idx="5">
                  <c:v>1.362662548E6</c:v>
                </c:pt>
                <c:pt idx="6">
                  <c:v>1.3701561432E6</c:v>
                </c:pt>
                <c:pt idx="7">
                  <c:v>1.371794463E6</c:v>
                </c:pt>
                <c:pt idx="8">
                  <c:v>1.37764069690001E6</c:v>
                </c:pt>
                <c:pt idx="9">
                  <c:v>1.3828088183E6</c:v>
                </c:pt>
                <c:pt idx="10">
                  <c:v>1.3857708137E6</c:v>
                </c:pt>
                <c:pt idx="11">
                  <c:v>1.3906839648E6</c:v>
                </c:pt>
                <c:pt idx="12">
                  <c:v>1.3907725715E6</c:v>
                </c:pt>
                <c:pt idx="13">
                  <c:v>1.3928177588E6</c:v>
                </c:pt>
                <c:pt idx="14">
                  <c:v>1.3934633219E6</c:v>
                </c:pt>
                <c:pt idx="15">
                  <c:v>1.3907382138E6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7295864"/>
        <c:axId val="-2107272424"/>
      </c:scatterChart>
      <c:valAx>
        <c:axId val="-21072958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r>
                  <a:rPr lang="en-US" sz="1600">
                    <a:solidFill>
                      <a:schemeClr val="bg1"/>
                    </a:solidFill>
                  </a:rPr>
                  <a:t>z-position</a:t>
                </a:r>
                <a:r>
                  <a:rPr lang="en-US" sz="1600" baseline="0">
                    <a:solidFill>
                      <a:schemeClr val="bg1"/>
                    </a:solidFill>
                  </a:rPr>
                  <a:t> [micrometer]</a:t>
                </a:r>
                <a:endParaRPr lang="en-US" sz="1600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-2107272424"/>
        <c:crosses val="autoZero"/>
        <c:crossBetween val="midCat"/>
        <c:majorUnit val="5.0"/>
        <c:minorUnit val="2.0"/>
      </c:valAx>
      <c:valAx>
        <c:axId val="-2107272424"/>
        <c:scaling>
          <c:orientation val="minMax"/>
          <c:min val="0.0"/>
        </c:scaling>
        <c:delete val="1"/>
        <c:axPos val="l"/>
        <c:majorGridlines/>
        <c:title>
          <c:tx>
            <c:rich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Sum </a:t>
                </a:r>
                <a:r>
                  <a:rPr lang="en-US" sz="1400" baseline="0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ntensity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 [</a:t>
                </a:r>
                <a:r>
                  <a:rPr lang="en-US" sz="1400" dirty="0" err="1" smtClean="0">
                    <a:solidFill>
                      <a:schemeClr val="bg1"/>
                    </a:solidFill>
                  </a:rPr>
                  <a:t>a.u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sz="1400" baseline="0" dirty="0" smtClean="0">
                    <a:solidFill>
                      <a:schemeClr val="bg1"/>
                    </a:solidFill>
                  </a:rPr>
                  <a:t>]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0"/>
              <c:y val="0.203573422348796"/>
            </c:manualLayout>
          </c:layout>
          <c:overlay val="0"/>
          <c:spPr>
            <a:noFill/>
          </c:spPr>
        </c:title>
        <c:numFmt formatCode="General" sourceLinked="1"/>
        <c:majorTickMark val="none"/>
        <c:minorTickMark val="none"/>
        <c:tickLblPos val="none"/>
        <c:crossAx val="-2107295864"/>
        <c:crossesAt val="-20.0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>
                <a:solidFill>
                  <a:schemeClr val="tx1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Intensity</a:t>
            </a:r>
            <a:r>
              <a:rPr lang="en-US" baseline="0">
                <a:solidFill>
                  <a:schemeClr val="tx1"/>
                </a:solidFill>
              </a:rPr>
              <a:t> line profiles</a:t>
            </a:r>
            <a:endParaRPr lang="en-US">
              <a:solidFill>
                <a:schemeClr val="tx1"/>
              </a:solidFill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</c:numCache>
            </c:numRef>
          </c:cat>
          <c:val>
            <c:numRef>
              <c:f>Sheet1!$B$2:$B$305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</c:v>
                </c:pt>
                <c:pt idx="3">
                  <c:v>5789.32620000003</c:v>
                </c:pt>
                <c:pt idx="4">
                  <c:v>5817.657200000002</c:v>
                </c:pt>
                <c:pt idx="5">
                  <c:v>5853.477499999991</c:v>
                </c:pt>
                <c:pt idx="6">
                  <c:v>5894.6274</c:v>
                </c:pt>
                <c:pt idx="7">
                  <c:v>5941.527300000001</c:v>
                </c:pt>
                <c:pt idx="8">
                  <c:v>6002.0967</c:v>
                </c:pt>
                <c:pt idx="9">
                  <c:v>6074.554700000002</c:v>
                </c:pt>
                <c:pt idx="10">
                  <c:v>6163.600100000002</c:v>
                </c:pt>
                <c:pt idx="11">
                  <c:v>6265.8193</c:v>
                </c:pt>
                <c:pt idx="12">
                  <c:v>6369.7505</c:v>
                </c:pt>
                <c:pt idx="13">
                  <c:v>6460.721200000005</c:v>
                </c:pt>
                <c:pt idx="14">
                  <c:v>6521.730500000001</c:v>
                </c:pt>
                <c:pt idx="15">
                  <c:v>6559.5508</c:v>
                </c:pt>
                <c:pt idx="16">
                  <c:v>6591.9482</c:v>
                </c:pt>
                <c:pt idx="17">
                  <c:v>6642.226100000004</c:v>
                </c:pt>
                <c:pt idx="18">
                  <c:v>6734.197300000001</c:v>
                </c:pt>
                <c:pt idx="19">
                  <c:v>6877.9092</c:v>
                </c:pt>
                <c:pt idx="20">
                  <c:v>7058.862800000004</c:v>
                </c:pt>
                <c:pt idx="21">
                  <c:v>7256.662100000035</c:v>
                </c:pt>
                <c:pt idx="22">
                  <c:v>7448.937499999971</c:v>
                </c:pt>
                <c:pt idx="23">
                  <c:v>7634.377899999999</c:v>
                </c:pt>
                <c:pt idx="24">
                  <c:v>7810.891100000004</c:v>
                </c:pt>
                <c:pt idx="25">
                  <c:v>7992.9277</c:v>
                </c:pt>
                <c:pt idx="26">
                  <c:v>8178.0469</c:v>
                </c:pt>
                <c:pt idx="27">
                  <c:v>8380.5625</c:v>
                </c:pt>
                <c:pt idx="28">
                  <c:v>8606.2266</c:v>
                </c:pt>
                <c:pt idx="29">
                  <c:v>8862.5449</c:v>
                </c:pt>
                <c:pt idx="30">
                  <c:v>9145.229500000004</c:v>
                </c:pt>
                <c:pt idx="31">
                  <c:v>9444.826199999907</c:v>
                </c:pt>
                <c:pt idx="32">
                  <c:v>9749.3125</c:v>
                </c:pt>
                <c:pt idx="33">
                  <c:v>10037.3164</c:v>
                </c:pt>
                <c:pt idx="34">
                  <c:v>10291.90619999993</c:v>
                </c:pt>
                <c:pt idx="35">
                  <c:v>10500.1357</c:v>
                </c:pt>
                <c:pt idx="36">
                  <c:v>10638.22070000001</c:v>
                </c:pt>
                <c:pt idx="37">
                  <c:v>10712.26759999996</c:v>
                </c:pt>
                <c:pt idx="38">
                  <c:v>10731.084</c:v>
                </c:pt>
                <c:pt idx="39">
                  <c:v>10730.75779999999</c:v>
                </c:pt>
                <c:pt idx="40">
                  <c:v>10740.4141</c:v>
                </c:pt>
                <c:pt idx="41">
                  <c:v>10768.38669999992</c:v>
                </c:pt>
                <c:pt idx="42">
                  <c:v>10807.60350000001</c:v>
                </c:pt>
                <c:pt idx="43">
                  <c:v>10840.51859999999</c:v>
                </c:pt>
                <c:pt idx="44">
                  <c:v>10873.85549999993</c:v>
                </c:pt>
                <c:pt idx="45">
                  <c:v>10939.55079999998</c:v>
                </c:pt>
                <c:pt idx="46">
                  <c:v>11049.72360000001</c:v>
                </c:pt>
                <c:pt idx="47">
                  <c:v>11191.59470000001</c:v>
                </c:pt>
                <c:pt idx="48">
                  <c:v>11302.25589999993</c:v>
                </c:pt>
                <c:pt idx="49">
                  <c:v>11352.01169999996</c:v>
                </c:pt>
                <c:pt idx="50">
                  <c:v>11332.082</c:v>
                </c:pt>
                <c:pt idx="51">
                  <c:v>11274.99609999993</c:v>
                </c:pt>
                <c:pt idx="52">
                  <c:v>11226.5254</c:v>
                </c:pt>
                <c:pt idx="53">
                  <c:v>11197.66599999992</c:v>
                </c:pt>
                <c:pt idx="54">
                  <c:v>11195.0635</c:v>
                </c:pt>
                <c:pt idx="55">
                  <c:v>11189.4121</c:v>
                </c:pt>
                <c:pt idx="56">
                  <c:v>11189.08789999995</c:v>
                </c:pt>
                <c:pt idx="57">
                  <c:v>11212.9569999999</c:v>
                </c:pt>
                <c:pt idx="58">
                  <c:v>11292.29689999999</c:v>
                </c:pt>
                <c:pt idx="59">
                  <c:v>11432.873</c:v>
                </c:pt>
                <c:pt idx="60">
                  <c:v>11591.0439</c:v>
                </c:pt>
                <c:pt idx="61">
                  <c:v>11701.2129</c:v>
                </c:pt>
                <c:pt idx="62">
                  <c:v>11725.04199999999</c:v>
                </c:pt>
                <c:pt idx="63">
                  <c:v>11657.31929999996</c:v>
                </c:pt>
                <c:pt idx="64">
                  <c:v>11564.1191</c:v>
                </c:pt>
                <c:pt idx="65">
                  <c:v>11499.2373</c:v>
                </c:pt>
                <c:pt idx="66">
                  <c:v>11485.01169999996</c:v>
                </c:pt>
                <c:pt idx="67">
                  <c:v>11496.05079999998</c:v>
                </c:pt>
                <c:pt idx="68">
                  <c:v>11499.4336</c:v>
                </c:pt>
                <c:pt idx="69">
                  <c:v>11484.5352</c:v>
                </c:pt>
                <c:pt idx="70">
                  <c:v>11493.13669999996</c:v>
                </c:pt>
                <c:pt idx="71">
                  <c:v>11558.7129</c:v>
                </c:pt>
                <c:pt idx="72">
                  <c:v>11709.0088</c:v>
                </c:pt>
                <c:pt idx="73">
                  <c:v>11936.8661999999</c:v>
                </c:pt>
                <c:pt idx="74">
                  <c:v>12224.9082</c:v>
                </c:pt>
                <c:pt idx="75">
                  <c:v>12518.3027</c:v>
                </c:pt>
                <c:pt idx="76">
                  <c:v>12789.4346</c:v>
                </c:pt>
                <c:pt idx="77">
                  <c:v>13001.08789999995</c:v>
                </c:pt>
                <c:pt idx="78">
                  <c:v>13144.87109999993</c:v>
                </c:pt>
                <c:pt idx="79">
                  <c:v>13208.46579999993</c:v>
                </c:pt>
                <c:pt idx="80">
                  <c:v>13163.8398</c:v>
                </c:pt>
                <c:pt idx="81">
                  <c:v>13002.08889999998</c:v>
                </c:pt>
                <c:pt idx="82">
                  <c:v>12726.5088</c:v>
                </c:pt>
                <c:pt idx="83">
                  <c:v>12350.80859999993</c:v>
                </c:pt>
                <c:pt idx="84">
                  <c:v>11955.13280000001</c:v>
                </c:pt>
                <c:pt idx="85">
                  <c:v>11611.1152</c:v>
                </c:pt>
                <c:pt idx="86">
                  <c:v>11408.5684</c:v>
                </c:pt>
                <c:pt idx="87">
                  <c:v>11385.85249999998</c:v>
                </c:pt>
                <c:pt idx="88">
                  <c:v>11560.5908</c:v>
                </c:pt>
                <c:pt idx="89">
                  <c:v>11875.40529999995</c:v>
                </c:pt>
                <c:pt idx="90">
                  <c:v>12273.0039</c:v>
                </c:pt>
                <c:pt idx="91">
                  <c:v>12636.10939999999</c:v>
                </c:pt>
                <c:pt idx="92">
                  <c:v>12882.7754</c:v>
                </c:pt>
                <c:pt idx="93">
                  <c:v>13002.66109999999</c:v>
                </c:pt>
                <c:pt idx="94">
                  <c:v>13045.05859999993</c:v>
                </c:pt>
                <c:pt idx="95">
                  <c:v>13106.87009999993</c:v>
                </c:pt>
                <c:pt idx="96">
                  <c:v>13273.4326</c:v>
                </c:pt>
                <c:pt idx="97">
                  <c:v>13585.69919999996</c:v>
                </c:pt>
                <c:pt idx="98">
                  <c:v>14075.50679999996</c:v>
                </c:pt>
                <c:pt idx="99">
                  <c:v>14677.54199999999</c:v>
                </c:pt>
                <c:pt idx="100">
                  <c:v>15382.709</c:v>
                </c:pt>
                <c:pt idx="101">
                  <c:v>16095.207</c:v>
                </c:pt>
                <c:pt idx="102">
                  <c:v>16758.4277000001</c:v>
                </c:pt>
                <c:pt idx="103">
                  <c:v>17293.97660000002</c:v>
                </c:pt>
                <c:pt idx="104">
                  <c:v>17637.6602</c:v>
                </c:pt>
                <c:pt idx="105">
                  <c:v>17822.8164</c:v>
                </c:pt>
                <c:pt idx="106">
                  <c:v>17895.58980000002</c:v>
                </c:pt>
                <c:pt idx="107">
                  <c:v>17978.5723</c:v>
                </c:pt>
                <c:pt idx="108">
                  <c:v>18128.875</c:v>
                </c:pt>
                <c:pt idx="109">
                  <c:v>18378.34380000002</c:v>
                </c:pt>
                <c:pt idx="110">
                  <c:v>18712.127</c:v>
                </c:pt>
                <c:pt idx="111">
                  <c:v>19091.9414000001</c:v>
                </c:pt>
                <c:pt idx="112">
                  <c:v>19496.9785</c:v>
                </c:pt>
                <c:pt idx="113">
                  <c:v>19910.72270000002</c:v>
                </c:pt>
                <c:pt idx="114">
                  <c:v>20324.28320000002</c:v>
                </c:pt>
                <c:pt idx="115">
                  <c:v>20738.69919999995</c:v>
                </c:pt>
                <c:pt idx="116">
                  <c:v>21145.13669999995</c:v>
                </c:pt>
                <c:pt idx="117">
                  <c:v>21558.78520000002</c:v>
                </c:pt>
                <c:pt idx="118">
                  <c:v>21946.2441000001</c:v>
                </c:pt>
                <c:pt idx="119">
                  <c:v>22305.84570000002</c:v>
                </c:pt>
                <c:pt idx="120">
                  <c:v>22614.875</c:v>
                </c:pt>
                <c:pt idx="121">
                  <c:v>22894.0625</c:v>
                </c:pt>
                <c:pt idx="122">
                  <c:v>23155.3242</c:v>
                </c:pt>
                <c:pt idx="123">
                  <c:v>23380.08400000002</c:v>
                </c:pt>
                <c:pt idx="124">
                  <c:v>23567.76560000002</c:v>
                </c:pt>
                <c:pt idx="125">
                  <c:v>23697.5547</c:v>
                </c:pt>
                <c:pt idx="126">
                  <c:v>23804.76170000002</c:v>
                </c:pt>
                <c:pt idx="127">
                  <c:v>23925.3789</c:v>
                </c:pt>
                <c:pt idx="128">
                  <c:v>24078.0605</c:v>
                </c:pt>
                <c:pt idx="129">
                  <c:v>24264.16410000002</c:v>
                </c:pt>
                <c:pt idx="130">
                  <c:v>24438.6309</c:v>
                </c:pt>
                <c:pt idx="131">
                  <c:v>24579.32810000002</c:v>
                </c:pt>
                <c:pt idx="132">
                  <c:v>24681.125</c:v>
                </c:pt>
                <c:pt idx="133">
                  <c:v>24772.3359</c:v>
                </c:pt>
                <c:pt idx="134">
                  <c:v>24904.8164</c:v>
                </c:pt>
                <c:pt idx="135">
                  <c:v>25099.1855</c:v>
                </c:pt>
                <c:pt idx="136">
                  <c:v>25359.6289</c:v>
                </c:pt>
                <c:pt idx="137">
                  <c:v>25652.72270000002</c:v>
                </c:pt>
                <c:pt idx="138">
                  <c:v>25942.8184</c:v>
                </c:pt>
                <c:pt idx="139">
                  <c:v>26190.7988000001</c:v>
                </c:pt>
                <c:pt idx="140">
                  <c:v>26368.6621</c:v>
                </c:pt>
                <c:pt idx="141">
                  <c:v>26471.0</c:v>
                </c:pt>
                <c:pt idx="142">
                  <c:v>26508.08590000002</c:v>
                </c:pt>
                <c:pt idx="143">
                  <c:v>26516.2383</c:v>
                </c:pt>
                <c:pt idx="144">
                  <c:v>26526.41410000002</c:v>
                </c:pt>
                <c:pt idx="145">
                  <c:v>26586.70310000002</c:v>
                </c:pt>
                <c:pt idx="146">
                  <c:v>26707.6211</c:v>
                </c:pt>
                <c:pt idx="147">
                  <c:v>26899.20700000002</c:v>
                </c:pt>
                <c:pt idx="148">
                  <c:v>27120.8047</c:v>
                </c:pt>
                <c:pt idx="149">
                  <c:v>27325.3495999999</c:v>
                </c:pt>
                <c:pt idx="150">
                  <c:v>27461.6719</c:v>
                </c:pt>
                <c:pt idx="151">
                  <c:v>27511.123</c:v>
                </c:pt>
                <c:pt idx="152">
                  <c:v>27498.13669999995</c:v>
                </c:pt>
                <c:pt idx="153">
                  <c:v>27461.0137</c:v>
                </c:pt>
                <c:pt idx="154">
                  <c:v>27433.4902</c:v>
                </c:pt>
                <c:pt idx="155">
                  <c:v>27400.9316</c:v>
                </c:pt>
                <c:pt idx="156">
                  <c:v>27345.59570000002</c:v>
                </c:pt>
                <c:pt idx="157">
                  <c:v>27239.47660000002</c:v>
                </c:pt>
                <c:pt idx="158">
                  <c:v>27114.8711</c:v>
                </c:pt>
                <c:pt idx="159">
                  <c:v>27010.0664000001</c:v>
                </c:pt>
                <c:pt idx="160">
                  <c:v>26976.3848000001</c:v>
                </c:pt>
                <c:pt idx="161">
                  <c:v>27034.3125</c:v>
                </c:pt>
                <c:pt idx="162">
                  <c:v>27198.6055</c:v>
                </c:pt>
                <c:pt idx="163">
                  <c:v>27438.7598</c:v>
                </c:pt>
                <c:pt idx="164">
                  <c:v>27723.3203</c:v>
                </c:pt>
                <c:pt idx="165">
                  <c:v>28010.38670000002</c:v>
                </c:pt>
                <c:pt idx="166">
                  <c:v>28242.8555</c:v>
                </c:pt>
                <c:pt idx="167">
                  <c:v>28414.3535</c:v>
                </c:pt>
                <c:pt idx="168">
                  <c:v>28505.8789</c:v>
                </c:pt>
                <c:pt idx="169">
                  <c:v>28569.66410000002</c:v>
                </c:pt>
                <c:pt idx="170">
                  <c:v>28626.96090000002</c:v>
                </c:pt>
                <c:pt idx="171">
                  <c:v>28727.3789</c:v>
                </c:pt>
                <c:pt idx="172">
                  <c:v>28876.5215</c:v>
                </c:pt>
                <c:pt idx="173">
                  <c:v>29080.5488000001</c:v>
                </c:pt>
                <c:pt idx="174">
                  <c:v>29311.3711</c:v>
                </c:pt>
                <c:pt idx="175">
                  <c:v>29553.8164</c:v>
                </c:pt>
                <c:pt idx="176">
                  <c:v>29814.5</c:v>
                </c:pt>
                <c:pt idx="177">
                  <c:v>30138.17969999988</c:v>
                </c:pt>
                <c:pt idx="178">
                  <c:v>30618.7422</c:v>
                </c:pt>
                <c:pt idx="179">
                  <c:v>31323.16410000002</c:v>
                </c:pt>
                <c:pt idx="180">
                  <c:v>32375.6836</c:v>
                </c:pt>
                <c:pt idx="181">
                  <c:v>33797.832</c:v>
                </c:pt>
                <c:pt idx="182">
                  <c:v>35608.7305</c:v>
                </c:pt>
                <c:pt idx="183">
                  <c:v>37679.9297</c:v>
                </c:pt>
                <c:pt idx="184">
                  <c:v>39735.32030000001</c:v>
                </c:pt>
                <c:pt idx="185">
                  <c:v>41488.88280000004</c:v>
                </c:pt>
                <c:pt idx="186">
                  <c:v>42547.64840000001</c:v>
                </c:pt>
                <c:pt idx="187">
                  <c:v>42706.26169999999</c:v>
                </c:pt>
                <c:pt idx="188">
                  <c:v>41865.83590000001</c:v>
                </c:pt>
                <c:pt idx="189">
                  <c:v>40183.1875</c:v>
                </c:pt>
                <c:pt idx="190">
                  <c:v>37937.2305</c:v>
                </c:pt>
                <c:pt idx="191">
                  <c:v>35521.1523</c:v>
                </c:pt>
                <c:pt idx="192">
                  <c:v>33287.90620000001</c:v>
                </c:pt>
                <c:pt idx="193">
                  <c:v>31437.8711</c:v>
                </c:pt>
                <c:pt idx="194">
                  <c:v>30068.98440000011</c:v>
                </c:pt>
                <c:pt idx="195">
                  <c:v>29132.72270000002</c:v>
                </c:pt>
                <c:pt idx="196">
                  <c:v>28525.6738</c:v>
                </c:pt>
                <c:pt idx="197">
                  <c:v>28160.22660000002</c:v>
                </c:pt>
                <c:pt idx="198">
                  <c:v>27921.7402</c:v>
                </c:pt>
                <c:pt idx="199">
                  <c:v>27749.2285</c:v>
                </c:pt>
                <c:pt idx="200">
                  <c:v>27583.459</c:v>
                </c:pt>
                <c:pt idx="201">
                  <c:v>27394.48830000011</c:v>
                </c:pt>
                <c:pt idx="202">
                  <c:v>27172.3242</c:v>
                </c:pt>
                <c:pt idx="203">
                  <c:v>26910.5527</c:v>
                </c:pt>
                <c:pt idx="204">
                  <c:v>26605.1875</c:v>
                </c:pt>
                <c:pt idx="205">
                  <c:v>26232.5469</c:v>
                </c:pt>
                <c:pt idx="206">
                  <c:v>25810.45700000002</c:v>
                </c:pt>
                <c:pt idx="207">
                  <c:v>25338.7441000001</c:v>
                </c:pt>
                <c:pt idx="208">
                  <c:v>24859.7129</c:v>
                </c:pt>
                <c:pt idx="209">
                  <c:v>24370.4805</c:v>
                </c:pt>
                <c:pt idx="210">
                  <c:v>23888.52540000002</c:v>
                </c:pt>
                <c:pt idx="211">
                  <c:v>23398.38870000002</c:v>
                </c:pt>
                <c:pt idx="212">
                  <c:v>22928.22660000002</c:v>
                </c:pt>
                <c:pt idx="213">
                  <c:v>22493.7441000001</c:v>
                </c:pt>
                <c:pt idx="214">
                  <c:v>22112.7422</c:v>
                </c:pt>
                <c:pt idx="215">
                  <c:v>21782.8242</c:v>
                </c:pt>
                <c:pt idx="216">
                  <c:v>21478.78520000002</c:v>
                </c:pt>
                <c:pt idx="217">
                  <c:v>21187.0312</c:v>
                </c:pt>
                <c:pt idx="218">
                  <c:v>20891.5039</c:v>
                </c:pt>
                <c:pt idx="219">
                  <c:v>20589.48440000011</c:v>
                </c:pt>
                <c:pt idx="220">
                  <c:v>20271.959</c:v>
                </c:pt>
                <c:pt idx="221">
                  <c:v>19958.1602</c:v>
                </c:pt>
                <c:pt idx="222">
                  <c:v>19679.5194999999</c:v>
                </c:pt>
                <c:pt idx="223">
                  <c:v>19486.66410000002</c:v>
                </c:pt>
                <c:pt idx="224">
                  <c:v>19387.34180000002</c:v>
                </c:pt>
                <c:pt idx="225">
                  <c:v>19369.15229999993</c:v>
                </c:pt>
                <c:pt idx="226">
                  <c:v>19378.42580000011</c:v>
                </c:pt>
                <c:pt idx="227">
                  <c:v>19358.4492</c:v>
                </c:pt>
                <c:pt idx="228">
                  <c:v>19297.5194999999</c:v>
                </c:pt>
                <c:pt idx="229">
                  <c:v>19238.2969</c:v>
                </c:pt>
                <c:pt idx="230">
                  <c:v>19301.58200000002</c:v>
                </c:pt>
                <c:pt idx="231">
                  <c:v>19625.041</c:v>
                </c:pt>
                <c:pt idx="232">
                  <c:v>20327.72070000002</c:v>
                </c:pt>
                <c:pt idx="233">
                  <c:v>21330.27540000002</c:v>
                </c:pt>
                <c:pt idx="234">
                  <c:v>22421.34570000002</c:v>
                </c:pt>
                <c:pt idx="235">
                  <c:v>23198.1777</c:v>
                </c:pt>
                <c:pt idx="236">
                  <c:v>23401.293</c:v>
                </c:pt>
                <c:pt idx="237">
                  <c:v>22911.6973</c:v>
                </c:pt>
                <c:pt idx="238">
                  <c:v>21889.11129999988</c:v>
                </c:pt>
                <c:pt idx="239">
                  <c:v>20613.3926</c:v>
                </c:pt>
                <c:pt idx="240">
                  <c:v>19332.02730000002</c:v>
                </c:pt>
                <c:pt idx="241">
                  <c:v>18267.03909999993</c:v>
                </c:pt>
                <c:pt idx="242">
                  <c:v>17426.01559999995</c:v>
                </c:pt>
                <c:pt idx="243">
                  <c:v>16832.40040000002</c:v>
                </c:pt>
                <c:pt idx="244">
                  <c:v>16433.3086</c:v>
                </c:pt>
                <c:pt idx="245">
                  <c:v>16204.9941</c:v>
                </c:pt>
                <c:pt idx="246">
                  <c:v>16111.9902</c:v>
                </c:pt>
                <c:pt idx="247">
                  <c:v>16113.9297</c:v>
                </c:pt>
                <c:pt idx="248">
                  <c:v>16163.61330000001</c:v>
                </c:pt>
                <c:pt idx="249">
                  <c:v>16216.32809999998</c:v>
                </c:pt>
                <c:pt idx="250">
                  <c:v>16255.0996</c:v>
                </c:pt>
                <c:pt idx="251">
                  <c:v>16267.5049</c:v>
                </c:pt>
                <c:pt idx="252">
                  <c:v>16255.2979</c:v>
                </c:pt>
                <c:pt idx="253">
                  <c:v>16211.5371</c:v>
                </c:pt>
                <c:pt idx="254">
                  <c:v>16101.5527</c:v>
                </c:pt>
                <c:pt idx="255">
                  <c:v>15905.37789999993</c:v>
                </c:pt>
                <c:pt idx="256">
                  <c:v>15623.38769999992</c:v>
                </c:pt>
                <c:pt idx="257">
                  <c:v>15303.4248</c:v>
                </c:pt>
                <c:pt idx="258">
                  <c:v>15005.8769999999</c:v>
                </c:pt>
                <c:pt idx="259">
                  <c:v>14774.96679999993</c:v>
                </c:pt>
                <c:pt idx="260">
                  <c:v>14609.7695</c:v>
                </c:pt>
                <c:pt idx="261">
                  <c:v>14480.1875</c:v>
                </c:pt>
                <c:pt idx="262">
                  <c:v>14348.14360000001</c:v>
                </c:pt>
                <c:pt idx="263">
                  <c:v>14214.3438</c:v>
                </c:pt>
                <c:pt idx="264">
                  <c:v>14092.94430000001</c:v>
                </c:pt>
                <c:pt idx="265">
                  <c:v>13994.79589999996</c:v>
                </c:pt>
                <c:pt idx="266">
                  <c:v>13917.373</c:v>
                </c:pt>
                <c:pt idx="267">
                  <c:v>13847.7803</c:v>
                </c:pt>
                <c:pt idx="268">
                  <c:v>13785.56929999996</c:v>
                </c:pt>
                <c:pt idx="269">
                  <c:v>13738.3418</c:v>
                </c:pt>
                <c:pt idx="270">
                  <c:v>13707.82809999998</c:v>
                </c:pt>
                <c:pt idx="271">
                  <c:v>13677.2256</c:v>
                </c:pt>
                <c:pt idx="272">
                  <c:v>13634.94529999999</c:v>
                </c:pt>
                <c:pt idx="273">
                  <c:v>13521.82419999996</c:v>
                </c:pt>
                <c:pt idx="274">
                  <c:v>13332.3457</c:v>
                </c:pt>
                <c:pt idx="275">
                  <c:v>13043.83789999995</c:v>
                </c:pt>
                <c:pt idx="276">
                  <c:v>12682.44140000001</c:v>
                </c:pt>
                <c:pt idx="277">
                  <c:v>12286.35159999993</c:v>
                </c:pt>
                <c:pt idx="278">
                  <c:v>11898.7188</c:v>
                </c:pt>
                <c:pt idx="279">
                  <c:v>11557.36719999994</c:v>
                </c:pt>
                <c:pt idx="280">
                  <c:v>11263.70509999996</c:v>
                </c:pt>
                <c:pt idx="281">
                  <c:v>11031.7041</c:v>
                </c:pt>
                <c:pt idx="282">
                  <c:v>10839.98829999998</c:v>
                </c:pt>
                <c:pt idx="283">
                  <c:v>10692.4941</c:v>
                </c:pt>
                <c:pt idx="284">
                  <c:v>10554.79300000001</c:v>
                </c:pt>
                <c:pt idx="285">
                  <c:v>10411.2129</c:v>
                </c:pt>
                <c:pt idx="286">
                  <c:v>10248.50589999993</c:v>
                </c:pt>
                <c:pt idx="287">
                  <c:v>10077.3604</c:v>
                </c:pt>
                <c:pt idx="288">
                  <c:v>9914.724600000006</c:v>
                </c:pt>
                <c:pt idx="289">
                  <c:v>9773.730500000006</c:v>
                </c:pt>
                <c:pt idx="290">
                  <c:v>9646.4238</c:v>
                </c:pt>
                <c:pt idx="291">
                  <c:v>9520.4824</c:v>
                </c:pt>
                <c:pt idx="292">
                  <c:v>9383.208</c:v>
                </c:pt>
                <c:pt idx="293">
                  <c:v>9234.5684</c:v>
                </c:pt>
                <c:pt idx="294">
                  <c:v>9091.25</c:v>
                </c:pt>
                <c:pt idx="295">
                  <c:v>8967.381799999981</c:v>
                </c:pt>
                <c:pt idx="296">
                  <c:v>8865.721700000012</c:v>
                </c:pt>
                <c:pt idx="297">
                  <c:v>8776.790999999981</c:v>
                </c:pt>
                <c:pt idx="298">
                  <c:v>8687.871099999933</c:v>
                </c:pt>
                <c:pt idx="299">
                  <c:v>8601.1982</c:v>
                </c:pt>
                <c:pt idx="300">
                  <c:v>8523.7129</c:v>
                </c:pt>
                <c:pt idx="301">
                  <c:v>8464.517599999981</c:v>
                </c:pt>
                <c:pt idx="302">
                  <c:v>8419.333</c:v>
                </c:pt>
                <c:pt idx="303">
                  <c:v>8377.456999999882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min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</c:numCache>
            </c:numRef>
          </c:cat>
          <c:val>
            <c:numRef>
              <c:f>Sheet1!$E$2:$E$305</c:f>
              <c:numCache>
                <c:formatCode>General</c:formatCode>
                <c:ptCount val="304"/>
                <c:pt idx="0">
                  <c:v>5717.0</c:v>
                </c:pt>
                <c:pt idx="1">
                  <c:v>5717.0</c:v>
                </c:pt>
                <c:pt idx="2">
                  <c:v>5717.0</c:v>
                </c:pt>
                <c:pt idx="3">
                  <c:v>5717.0</c:v>
                </c:pt>
                <c:pt idx="4">
                  <c:v>5717.0</c:v>
                </c:pt>
                <c:pt idx="5">
                  <c:v>5717.0</c:v>
                </c:pt>
                <c:pt idx="6">
                  <c:v>5717.0</c:v>
                </c:pt>
                <c:pt idx="7">
                  <c:v>5717.0</c:v>
                </c:pt>
                <c:pt idx="8">
                  <c:v>5717.0</c:v>
                </c:pt>
                <c:pt idx="9">
                  <c:v>5717.0</c:v>
                </c:pt>
                <c:pt idx="10">
                  <c:v>5717.0</c:v>
                </c:pt>
                <c:pt idx="11">
                  <c:v>5717.0</c:v>
                </c:pt>
                <c:pt idx="12">
                  <c:v>5717.0</c:v>
                </c:pt>
                <c:pt idx="13">
                  <c:v>5717.1489</c:v>
                </c:pt>
                <c:pt idx="14">
                  <c:v>5718.3418</c:v>
                </c:pt>
                <c:pt idx="15">
                  <c:v>5723.66060000003</c:v>
                </c:pt>
                <c:pt idx="16">
                  <c:v>5733.4946</c:v>
                </c:pt>
                <c:pt idx="17">
                  <c:v>5751.668900000002</c:v>
                </c:pt>
                <c:pt idx="18">
                  <c:v>5770.354</c:v>
                </c:pt>
                <c:pt idx="19">
                  <c:v>5773.9209</c:v>
                </c:pt>
                <c:pt idx="20">
                  <c:v>5774.404799999998</c:v>
                </c:pt>
                <c:pt idx="21">
                  <c:v>5775.3145</c:v>
                </c:pt>
                <c:pt idx="22">
                  <c:v>5777.641100000004</c:v>
                </c:pt>
                <c:pt idx="23">
                  <c:v>5792.984399999998</c:v>
                </c:pt>
                <c:pt idx="24">
                  <c:v>5825.5806</c:v>
                </c:pt>
                <c:pt idx="25">
                  <c:v>5851.839800000001</c:v>
                </c:pt>
                <c:pt idx="26">
                  <c:v>5858.606900000003</c:v>
                </c:pt>
                <c:pt idx="27">
                  <c:v>5862.4351</c:v>
                </c:pt>
                <c:pt idx="28">
                  <c:v>5865.515100000001</c:v>
                </c:pt>
                <c:pt idx="29">
                  <c:v>5870.811000000002</c:v>
                </c:pt>
                <c:pt idx="30">
                  <c:v>5875.86620000003</c:v>
                </c:pt>
                <c:pt idx="31">
                  <c:v>5878.9497</c:v>
                </c:pt>
                <c:pt idx="32">
                  <c:v>5881.184600000001</c:v>
                </c:pt>
                <c:pt idx="33">
                  <c:v>5888.669900000004</c:v>
                </c:pt>
                <c:pt idx="34">
                  <c:v>5902.5801</c:v>
                </c:pt>
                <c:pt idx="35">
                  <c:v>5918.3184</c:v>
                </c:pt>
                <c:pt idx="36">
                  <c:v>5959.62600000003</c:v>
                </c:pt>
                <c:pt idx="37">
                  <c:v>6021.80220000003</c:v>
                </c:pt>
                <c:pt idx="38">
                  <c:v>6096.1035</c:v>
                </c:pt>
                <c:pt idx="39">
                  <c:v>6182.5532</c:v>
                </c:pt>
                <c:pt idx="40">
                  <c:v>6290.385300000001</c:v>
                </c:pt>
                <c:pt idx="41">
                  <c:v>6415.726100000004</c:v>
                </c:pt>
                <c:pt idx="42">
                  <c:v>6545.845200000003</c:v>
                </c:pt>
                <c:pt idx="43">
                  <c:v>6691.8818</c:v>
                </c:pt>
                <c:pt idx="44">
                  <c:v>6860.465300000001</c:v>
                </c:pt>
                <c:pt idx="45">
                  <c:v>7040.484399999998</c:v>
                </c:pt>
                <c:pt idx="46">
                  <c:v>7263.707</c:v>
                </c:pt>
                <c:pt idx="47">
                  <c:v>7554.055700000002</c:v>
                </c:pt>
                <c:pt idx="48">
                  <c:v>7909.0586</c:v>
                </c:pt>
                <c:pt idx="49">
                  <c:v>8315.089799999987</c:v>
                </c:pt>
                <c:pt idx="50">
                  <c:v>8736.656199999903</c:v>
                </c:pt>
                <c:pt idx="51">
                  <c:v>9132.701199999985</c:v>
                </c:pt>
                <c:pt idx="52">
                  <c:v>9401.6875</c:v>
                </c:pt>
                <c:pt idx="53">
                  <c:v>9500.0</c:v>
                </c:pt>
                <c:pt idx="54">
                  <c:v>9500.0</c:v>
                </c:pt>
                <c:pt idx="55">
                  <c:v>9500.1592</c:v>
                </c:pt>
                <c:pt idx="56">
                  <c:v>9500.0</c:v>
                </c:pt>
                <c:pt idx="57">
                  <c:v>9502.308599999933</c:v>
                </c:pt>
                <c:pt idx="58">
                  <c:v>9507.6875</c:v>
                </c:pt>
                <c:pt idx="59">
                  <c:v>9507.669899999944</c:v>
                </c:pt>
                <c:pt idx="60">
                  <c:v>9510.3037</c:v>
                </c:pt>
                <c:pt idx="61">
                  <c:v>9531.240200000012</c:v>
                </c:pt>
                <c:pt idx="62">
                  <c:v>9578.979499999983</c:v>
                </c:pt>
                <c:pt idx="63">
                  <c:v>9685.730500000006</c:v>
                </c:pt>
                <c:pt idx="64">
                  <c:v>9849.080099999981</c:v>
                </c:pt>
                <c:pt idx="65">
                  <c:v>10050.6113</c:v>
                </c:pt>
                <c:pt idx="66">
                  <c:v>10258.3887</c:v>
                </c:pt>
                <c:pt idx="67">
                  <c:v>10418.49709999998</c:v>
                </c:pt>
                <c:pt idx="68">
                  <c:v>10525.1836</c:v>
                </c:pt>
                <c:pt idx="69">
                  <c:v>10589.12400000001</c:v>
                </c:pt>
                <c:pt idx="70">
                  <c:v>10629.1396</c:v>
                </c:pt>
                <c:pt idx="71">
                  <c:v>10620.3125</c:v>
                </c:pt>
                <c:pt idx="72">
                  <c:v>10535.0684</c:v>
                </c:pt>
                <c:pt idx="73">
                  <c:v>10512.0</c:v>
                </c:pt>
                <c:pt idx="74">
                  <c:v>10512.0</c:v>
                </c:pt>
                <c:pt idx="75">
                  <c:v>10512.0</c:v>
                </c:pt>
                <c:pt idx="76">
                  <c:v>10512.0</c:v>
                </c:pt>
                <c:pt idx="77">
                  <c:v>10512.0</c:v>
                </c:pt>
                <c:pt idx="78">
                  <c:v>10512.0</c:v>
                </c:pt>
                <c:pt idx="79">
                  <c:v>10512.0</c:v>
                </c:pt>
                <c:pt idx="80">
                  <c:v>10512.0</c:v>
                </c:pt>
                <c:pt idx="81">
                  <c:v>10512.0</c:v>
                </c:pt>
                <c:pt idx="82">
                  <c:v>10512.0</c:v>
                </c:pt>
                <c:pt idx="83">
                  <c:v>10512.0</c:v>
                </c:pt>
                <c:pt idx="84">
                  <c:v>10512.0</c:v>
                </c:pt>
                <c:pt idx="85">
                  <c:v>10512.0</c:v>
                </c:pt>
                <c:pt idx="86">
                  <c:v>10512.0</c:v>
                </c:pt>
                <c:pt idx="87">
                  <c:v>10512.0</c:v>
                </c:pt>
                <c:pt idx="88">
                  <c:v>10512.0</c:v>
                </c:pt>
                <c:pt idx="89">
                  <c:v>10512.0</c:v>
                </c:pt>
                <c:pt idx="90">
                  <c:v>10512.0</c:v>
                </c:pt>
                <c:pt idx="91">
                  <c:v>10512.0</c:v>
                </c:pt>
                <c:pt idx="92">
                  <c:v>10512.0</c:v>
                </c:pt>
                <c:pt idx="93">
                  <c:v>10512.0</c:v>
                </c:pt>
                <c:pt idx="94">
                  <c:v>10512.0</c:v>
                </c:pt>
                <c:pt idx="95">
                  <c:v>10512.0</c:v>
                </c:pt>
                <c:pt idx="96">
                  <c:v>10512.0</c:v>
                </c:pt>
                <c:pt idx="97">
                  <c:v>10512.0</c:v>
                </c:pt>
                <c:pt idx="98">
                  <c:v>10512.0</c:v>
                </c:pt>
                <c:pt idx="99">
                  <c:v>10512.0</c:v>
                </c:pt>
                <c:pt idx="100">
                  <c:v>10512.0</c:v>
                </c:pt>
                <c:pt idx="101">
                  <c:v>10512.35739999995</c:v>
                </c:pt>
                <c:pt idx="102">
                  <c:v>10560.74800000001</c:v>
                </c:pt>
                <c:pt idx="103">
                  <c:v>10791.5352</c:v>
                </c:pt>
                <c:pt idx="104">
                  <c:v>11206.04300000001</c:v>
                </c:pt>
                <c:pt idx="105">
                  <c:v>11734.0273</c:v>
                </c:pt>
                <c:pt idx="106">
                  <c:v>12274.63669999996</c:v>
                </c:pt>
                <c:pt idx="107">
                  <c:v>12722.2998</c:v>
                </c:pt>
                <c:pt idx="108">
                  <c:v>12906.91599999992</c:v>
                </c:pt>
                <c:pt idx="109">
                  <c:v>12922.8105</c:v>
                </c:pt>
                <c:pt idx="110">
                  <c:v>12958.6963</c:v>
                </c:pt>
                <c:pt idx="111">
                  <c:v>13150.1055</c:v>
                </c:pt>
                <c:pt idx="112">
                  <c:v>13509.66499999998</c:v>
                </c:pt>
                <c:pt idx="113">
                  <c:v>14052.46089999993</c:v>
                </c:pt>
                <c:pt idx="114">
                  <c:v>14740.13480000001</c:v>
                </c:pt>
                <c:pt idx="115">
                  <c:v>15465.95899999995</c:v>
                </c:pt>
                <c:pt idx="116">
                  <c:v>15994.86229999998</c:v>
                </c:pt>
                <c:pt idx="117">
                  <c:v>16139.0488</c:v>
                </c:pt>
                <c:pt idx="118">
                  <c:v>16155.8262</c:v>
                </c:pt>
                <c:pt idx="119">
                  <c:v>16157.98629999996</c:v>
                </c:pt>
                <c:pt idx="120">
                  <c:v>16189.2754</c:v>
                </c:pt>
                <c:pt idx="121">
                  <c:v>16346.9395</c:v>
                </c:pt>
                <c:pt idx="122">
                  <c:v>16670.85159999993</c:v>
                </c:pt>
                <c:pt idx="123">
                  <c:v>17161.17969999988</c:v>
                </c:pt>
                <c:pt idx="124">
                  <c:v>17775.2598</c:v>
                </c:pt>
                <c:pt idx="125">
                  <c:v>18391.85159999993</c:v>
                </c:pt>
                <c:pt idx="126">
                  <c:v>18951.89840000002</c:v>
                </c:pt>
                <c:pt idx="127">
                  <c:v>19391.2812</c:v>
                </c:pt>
                <c:pt idx="128">
                  <c:v>19751.58400000002</c:v>
                </c:pt>
                <c:pt idx="129">
                  <c:v>20049.6895</c:v>
                </c:pt>
                <c:pt idx="130">
                  <c:v>20132.1816</c:v>
                </c:pt>
                <c:pt idx="131">
                  <c:v>20175.27540000002</c:v>
                </c:pt>
                <c:pt idx="132">
                  <c:v>20232.3066</c:v>
                </c:pt>
                <c:pt idx="133">
                  <c:v>20391.98830000011</c:v>
                </c:pt>
                <c:pt idx="134">
                  <c:v>20645.08790000002</c:v>
                </c:pt>
                <c:pt idx="135">
                  <c:v>20983.1758</c:v>
                </c:pt>
                <c:pt idx="136">
                  <c:v>21363.5176</c:v>
                </c:pt>
                <c:pt idx="137">
                  <c:v>21754.83979999993</c:v>
                </c:pt>
                <c:pt idx="138">
                  <c:v>22089.42580000011</c:v>
                </c:pt>
                <c:pt idx="139">
                  <c:v>22313.668</c:v>
                </c:pt>
                <c:pt idx="140">
                  <c:v>22494.6211</c:v>
                </c:pt>
                <c:pt idx="141">
                  <c:v>22718.63669999995</c:v>
                </c:pt>
                <c:pt idx="142">
                  <c:v>22978.77730000002</c:v>
                </c:pt>
                <c:pt idx="143">
                  <c:v>23270.95310000002</c:v>
                </c:pt>
                <c:pt idx="144">
                  <c:v>23517.4922</c:v>
                </c:pt>
                <c:pt idx="145">
                  <c:v>23785.0723</c:v>
                </c:pt>
                <c:pt idx="146">
                  <c:v>24023.14059999995</c:v>
                </c:pt>
                <c:pt idx="147">
                  <c:v>24274.78520000002</c:v>
                </c:pt>
                <c:pt idx="148">
                  <c:v>24549.51559999995</c:v>
                </c:pt>
                <c:pt idx="149">
                  <c:v>24771.88670000002</c:v>
                </c:pt>
                <c:pt idx="150">
                  <c:v>24792.2402</c:v>
                </c:pt>
                <c:pt idx="151">
                  <c:v>24574.98440000011</c:v>
                </c:pt>
                <c:pt idx="152">
                  <c:v>24362.32810000002</c:v>
                </c:pt>
                <c:pt idx="153">
                  <c:v>24224.377</c:v>
                </c:pt>
                <c:pt idx="154">
                  <c:v>24079.27730000002</c:v>
                </c:pt>
                <c:pt idx="155">
                  <c:v>24021.2598</c:v>
                </c:pt>
                <c:pt idx="156">
                  <c:v>23982.09770000002</c:v>
                </c:pt>
                <c:pt idx="157">
                  <c:v>23901.9336</c:v>
                </c:pt>
                <c:pt idx="158">
                  <c:v>23792.0488000001</c:v>
                </c:pt>
                <c:pt idx="159">
                  <c:v>23751.4102</c:v>
                </c:pt>
                <c:pt idx="160">
                  <c:v>23749.8809</c:v>
                </c:pt>
                <c:pt idx="161">
                  <c:v>23744.1542999999</c:v>
                </c:pt>
                <c:pt idx="162">
                  <c:v>23750.8613</c:v>
                </c:pt>
                <c:pt idx="163">
                  <c:v>23742.1758</c:v>
                </c:pt>
                <c:pt idx="164">
                  <c:v>23752.8691</c:v>
                </c:pt>
                <c:pt idx="165">
                  <c:v>23790.918</c:v>
                </c:pt>
                <c:pt idx="166">
                  <c:v>23833.9238000001</c:v>
                </c:pt>
                <c:pt idx="167">
                  <c:v>23901.123</c:v>
                </c:pt>
                <c:pt idx="168">
                  <c:v>23942.1699</c:v>
                </c:pt>
                <c:pt idx="169">
                  <c:v>24023.8105</c:v>
                </c:pt>
                <c:pt idx="170">
                  <c:v>24102.3359</c:v>
                </c:pt>
                <c:pt idx="171">
                  <c:v>24187.5723</c:v>
                </c:pt>
                <c:pt idx="172">
                  <c:v>24267.22270000002</c:v>
                </c:pt>
                <c:pt idx="173">
                  <c:v>24305.96090000002</c:v>
                </c:pt>
                <c:pt idx="174">
                  <c:v>24364.6172</c:v>
                </c:pt>
                <c:pt idx="175">
                  <c:v>24458.59380000002</c:v>
                </c:pt>
                <c:pt idx="176">
                  <c:v>24596.8242</c:v>
                </c:pt>
                <c:pt idx="177">
                  <c:v>24749.58980000002</c:v>
                </c:pt>
                <c:pt idx="178">
                  <c:v>24951.5352</c:v>
                </c:pt>
                <c:pt idx="179">
                  <c:v>25188.9434000001</c:v>
                </c:pt>
                <c:pt idx="180">
                  <c:v>25357.5332</c:v>
                </c:pt>
                <c:pt idx="181">
                  <c:v>25511.0312</c:v>
                </c:pt>
                <c:pt idx="182">
                  <c:v>25665.59770000002</c:v>
                </c:pt>
                <c:pt idx="183">
                  <c:v>25853.25</c:v>
                </c:pt>
                <c:pt idx="184">
                  <c:v>26048.8711</c:v>
                </c:pt>
                <c:pt idx="185">
                  <c:v>25902.7812</c:v>
                </c:pt>
                <c:pt idx="186">
                  <c:v>25571.22270000002</c:v>
                </c:pt>
                <c:pt idx="187">
                  <c:v>25342.5449</c:v>
                </c:pt>
                <c:pt idx="188">
                  <c:v>25049.96090000002</c:v>
                </c:pt>
                <c:pt idx="189">
                  <c:v>24741.1211</c:v>
                </c:pt>
                <c:pt idx="190">
                  <c:v>24516.9902</c:v>
                </c:pt>
                <c:pt idx="191">
                  <c:v>24316.6289</c:v>
                </c:pt>
                <c:pt idx="192">
                  <c:v>24155.7109</c:v>
                </c:pt>
                <c:pt idx="193">
                  <c:v>24025.6562</c:v>
                </c:pt>
                <c:pt idx="194">
                  <c:v>23614.5664000001</c:v>
                </c:pt>
                <c:pt idx="195">
                  <c:v>23055.5586</c:v>
                </c:pt>
                <c:pt idx="196">
                  <c:v>22548.3086</c:v>
                </c:pt>
                <c:pt idx="197">
                  <c:v>22152.24800000002</c:v>
                </c:pt>
                <c:pt idx="198">
                  <c:v>21865.873</c:v>
                </c:pt>
                <c:pt idx="199">
                  <c:v>21698.793</c:v>
                </c:pt>
                <c:pt idx="200">
                  <c:v>21602.84770000002</c:v>
                </c:pt>
                <c:pt idx="201">
                  <c:v>21445.3555</c:v>
                </c:pt>
                <c:pt idx="202">
                  <c:v>21184.375</c:v>
                </c:pt>
                <c:pt idx="203">
                  <c:v>20893.1875</c:v>
                </c:pt>
                <c:pt idx="204">
                  <c:v>20574.541</c:v>
                </c:pt>
                <c:pt idx="205">
                  <c:v>20248.88670000002</c:v>
                </c:pt>
                <c:pt idx="206">
                  <c:v>19922.543</c:v>
                </c:pt>
                <c:pt idx="207">
                  <c:v>19631.7812</c:v>
                </c:pt>
                <c:pt idx="208">
                  <c:v>19407.97270000002</c:v>
                </c:pt>
                <c:pt idx="209">
                  <c:v>19282.47660000002</c:v>
                </c:pt>
                <c:pt idx="210">
                  <c:v>19229.27730000002</c:v>
                </c:pt>
                <c:pt idx="211">
                  <c:v>19192.3027</c:v>
                </c:pt>
                <c:pt idx="212">
                  <c:v>19110.6211</c:v>
                </c:pt>
                <c:pt idx="213">
                  <c:v>19011.88670000002</c:v>
                </c:pt>
                <c:pt idx="214">
                  <c:v>18893.1172</c:v>
                </c:pt>
                <c:pt idx="215">
                  <c:v>18715.6855</c:v>
                </c:pt>
                <c:pt idx="216">
                  <c:v>18542.13669999995</c:v>
                </c:pt>
                <c:pt idx="217">
                  <c:v>18324.84570000002</c:v>
                </c:pt>
                <c:pt idx="218">
                  <c:v>18115.3965</c:v>
                </c:pt>
                <c:pt idx="219">
                  <c:v>17958.0625</c:v>
                </c:pt>
                <c:pt idx="220">
                  <c:v>17790.3555</c:v>
                </c:pt>
                <c:pt idx="221">
                  <c:v>17648.7539</c:v>
                </c:pt>
                <c:pt idx="222">
                  <c:v>17546.98440000011</c:v>
                </c:pt>
                <c:pt idx="223">
                  <c:v>17488.1035</c:v>
                </c:pt>
                <c:pt idx="224">
                  <c:v>17453.9336</c:v>
                </c:pt>
                <c:pt idx="225">
                  <c:v>17387.668</c:v>
                </c:pt>
                <c:pt idx="226">
                  <c:v>17283.6445</c:v>
                </c:pt>
                <c:pt idx="227">
                  <c:v>17065.3125</c:v>
                </c:pt>
                <c:pt idx="228">
                  <c:v>16547.7305</c:v>
                </c:pt>
                <c:pt idx="229">
                  <c:v>15821.4569999999</c:v>
                </c:pt>
                <c:pt idx="230">
                  <c:v>15321.19340000005</c:v>
                </c:pt>
                <c:pt idx="231">
                  <c:v>15099.44240000001</c:v>
                </c:pt>
                <c:pt idx="232">
                  <c:v>15073.0527</c:v>
                </c:pt>
                <c:pt idx="233">
                  <c:v>15071.4316</c:v>
                </c:pt>
                <c:pt idx="234">
                  <c:v>15013.126</c:v>
                </c:pt>
                <c:pt idx="235">
                  <c:v>14887.7451</c:v>
                </c:pt>
                <c:pt idx="236">
                  <c:v>14811.2119</c:v>
                </c:pt>
                <c:pt idx="237">
                  <c:v>14786.96089999993</c:v>
                </c:pt>
                <c:pt idx="238">
                  <c:v>14760.0</c:v>
                </c:pt>
                <c:pt idx="239">
                  <c:v>14760.0</c:v>
                </c:pt>
                <c:pt idx="240">
                  <c:v>14760.0</c:v>
                </c:pt>
                <c:pt idx="241">
                  <c:v>14760.0</c:v>
                </c:pt>
                <c:pt idx="242">
                  <c:v>14757.70120000001</c:v>
                </c:pt>
                <c:pt idx="243">
                  <c:v>14724.85739999995</c:v>
                </c:pt>
                <c:pt idx="244">
                  <c:v>14570.1895</c:v>
                </c:pt>
                <c:pt idx="245">
                  <c:v>14359.23830000001</c:v>
                </c:pt>
                <c:pt idx="246">
                  <c:v>14148.34470000001</c:v>
                </c:pt>
                <c:pt idx="247">
                  <c:v>13956.69340000005</c:v>
                </c:pt>
                <c:pt idx="248">
                  <c:v>13785.07419999996</c:v>
                </c:pt>
                <c:pt idx="249">
                  <c:v>13648.33009999996</c:v>
                </c:pt>
                <c:pt idx="250">
                  <c:v>13553.6602</c:v>
                </c:pt>
                <c:pt idx="251">
                  <c:v>13473.0605</c:v>
                </c:pt>
                <c:pt idx="252">
                  <c:v>13384.4043</c:v>
                </c:pt>
                <c:pt idx="253">
                  <c:v>13266.7949</c:v>
                </c:pt>
                <c:pt idx="254">
                  <c:v>13109.32029999999</c:v>
                </c:pt>
                <c:pt idx="255">
                  <c:v>12933.9824</c:v>
                </c:pt>
                <c:pt idx="256">
                  <c:v>12764.86909999993</c:v>
                </c:pt>
                <c:pt idx="257">
                  <c:v>12603.4902</c:v>
                </c:pt>
                <c:pt idx="258">
                  <c:v>12450.10939999999</c:v>
                </c:pt>
                <c:pt idx="259">
                  <c:v>12294.709</c:v>
                </c:pt>
                <c:pt idx="260">
                  <c:v>12136.72070000001</c:v>
                </c:pt>
                <c:pt idx="261">
                  <c:v>11970.70509999996</c:v>
                </c:pt>
                <c:pt idx="262">
                  <c:v>11810.332</c:v>
                </c:pt>
                <c:pt idx="263">
                  <c:v>11608.54300000001</c:v>
                </c:pt>
                <c:pt idx="264">
                  <c:v>11376.74120000005</c:v>
                </c:pt>
                <c:pt idx="265">
                  <c:v>11150.7871</c:v>
                </c:pt>
                <c:pt idx="266">
                  <c:v>10941.01370000001</c:v>
                </c:pt>
                <c:pt idx="267">
                  <c:v>10778.4482</c:v>
                </c:pt>
                <c:pt idx="268">
                  <c:v>10645.502</c:v>
                </c:pt>
                <c:pt idx="269">
                  <c:v>10513.4805</c:v>
                </c:pt>
                <c:pt idx="270">
                  <c:v>10328.4082</c:v>
                </c:pt>
                <c:pt idx="271">
                  <c:v>10080.7598</c:v>
                </c:pt>
                <c:pt idx="272">
                  <c:v>9859.880899999933</c:v>
                </c:pt>
                <c:pt idx="273">
                  <c:v>9671.41499999995</c:v>
                </c:pt>
                <c:pt idx="274">
                  <c:v>9530.816399999914</c:v>
                </c:pt>
                <c:pt idx="275">
                  <c:v>9382.4824</c:v>
                </c:pt>
                <c:pt idx="276">
                  <c:v>9253.502899999983</c:v>
                </c:pt>
                <c:pt idx="277">
                  <c:v>9148.731400000016</c:v>
                </c:pt>
                <c:pt idx="278">
                  <c:v>9032.6748</c:v>
                </c:pt>
                <c:pt idx="279">
                  <c:v>8904.450199999901</c:v>
                </c:pt>
                <c:pt idx="280">
                  <c:v>8822.9297</c:v>
                </c:pt>
                <c:pt idx="281">
                  <c:v>8766.426799999981</c:v>
                </c:pt>
                <c:pt idx="282">
                  <c:v>8719.027299999987</c:v>
                </c:pt>
                <c:pt idx="283">
                  <c:v>8652.4014</c:v>
                </c:pt>
                <c:pt idx="284">
                  <c:v>8574.1465</c:v>
                </c:pt>
                <c:pt idx="285">
                  <c:v>8495.7891</c:v>
                </c:pt>
                <c:pt idx="286">
                  <c:v>8434.707</c:v>
                </c:pt>
                <c:pt idx="287">
                  <c:v>8397.497999999914</c:v>
                </c:pt>
                <c:pt idx="288">
                  <c:v>8364.966799999933</c:v>
                </c:pt>
                <c:pt idx="289">
                  <c:v>8309.083</c:v>
                </c:pt>
                <c:pt idx="290">
                  <c:v>8218.242200000018</c:v>
                </c:pt>
                <c:pt idx="291">
                  <c:v>8083.9214</c:v>
                </c:pt>
                <c:pt idx="292">
                  <c:v>7933.2959</c:v>
                </c:pt>
                <c:pt idx="293">
                  <c:v>7773.3379</c:v>
                </c:pt>
                <c:pt idx="294">
                  <c:v>7616.266600000005</c:v>
                </c:pt>
                <c:pt idx="295">
                  <c:v>7468.8145</c:v>
                </c:pt>
                <c:pt idx="296">
                  <c:v>7326.8833</c:v>
                </c:pt>
                <c:pt idx="297">
                  <c:v>7189.782200000002</c:v>
                </c:pt>
                <c:pt idx="298">
                  <c:v>7044.043500000001</c:v>
                </c:pt>
                <c:pt idx="299">
                  <c:v>6904.2329</c:v>
                </c:pt>
                <c:pt idx="300">
                  <c:v>6785.824200000022</c:v>
                </c:pt>
                <c:pt idx="301">
                  <c:v>6716.288100000001</c:v>
                </c:pt>
                <c:pt idx="302">
                  <c:v>6681.418500000001</c:v>
                </c:pt>
                <c:pt idx="303">
                  <c:v>6667.587399999999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max(min)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</c:numCache>
            </c:numRef>
          </c:cat>
          <c:val>
            <c:numRef>
              <c:f>Sheet1!$G$2:$G$305</c:f>
              <c:numCache>
                <c:formatCode>General</c:formatCode>
                <c:ptCount val="304"/>
                <c:pt idx="0">
                  <c:v>5775.1587</c:v>
                </c:pt>
                <c:pt idx="1">
                  <c:v>5767.1367</c:v>
                </c:pt>
                <c:pt idx="2">
                  <c:v>5770.2451</c:v>
                </c:pt>
                <c:pt idx="3">
                  <c:v>5785.254900000001</c:v>
                </c:pt>
                <c:pt idx="4">
                  <c:v>5803.5732</c:v>
                </c:pt>
                <c:pt idx="5">
                  <c:v>5826.669400000003</c:v>
                </c:pt>
                <c:pt idx="6">
                  <c:v>5857.7065</c:v>
                </c:pt>
                <c:pt idx="7">
                  <c:v>5892.724600000001</c:v>
                </c:pt>
                <c:pt idx="8">
                  <c:v>5941.8594</c:v>
                </c:pt>
                <c:pt idx="9">
                  <c:v>5997.418000000001</c:v>
                </c:pt>
                <c:pt idx="10">
                  <c:v>6042.0083</c:v>
                </c:pt>
                <c:pt idx="11">
                  <c:v>6124.0244</c:v>
                </c:pt>
                <c:pt idx="12">
                  <c:v>6206.3379</c:v>
                </c:pt>
                <c:pt idx="13">
                  <c:v>6271.274399999998</c:v>
                </c:pt>
                <c:pt idx="14">
                  <c:v>6371.516600000005</c:v>
                </c:pt>
                <c:pt idx="15">
                  <c:v>6478.946800000001</c:v>
                </c:pt>
                <c:pt idx="16">
                  <c:v>6580.253400000001</c:v>
                </c:pt>
                <c:pt idx="17">
                  <c:v>6642.226100000004</c:v>
                </c:pt>
                <c:pt idx="18">
                  <c:v>6734.197300000001</c:v>
                </c:pt>
                <c:pt idx="19">
                  <c:v>6877.855500000002</c:v>
                </c:pt>
                <c:pt idx="20">
                  <c:v>7051.234399999998</c:v>
                </c:pt>
                <c:pt idx="21">
                  <c:v>7233.1445</c:v>
                </c:pt>
                <c:pt idx="22">
                  <c:v>7416.3823</c:v>
                </c:pt>
                <c:pt idx="23">
                  <c:v>7602.639200000001</c:v>
                </c:pt>
                <c:pt idx="24">
                  <c:v>7777.946800000001</c:v>
                </c:pt>
                <c:pt idx="25">
                  <c:v>7973.352100000022</c:v>
                </c:pt>
                <c:pt idx="26">
                  <c:v>8159.725600000003</c:v>
                </c:pt>
                <c:pt idx="27">
                  <c:v>8377.714800000008</c:v>
                </c:pt>
                <c:pt idx="28">
                  <c:v>8606.131800000002</c:v>
                </c:pt>
                <c:pt idx="29">
                  <c:v>8862.5449</c:v>
                </c:pt>
                <c:pt idx="30">
                  <c:v>9122.046899999983</c:v>
                </c:pt>
                <c:pt idx="31">
                  <c:v>9365.040999999981</c:v>
                </c:pt>
                <c:pt idx="32">
                  <c:v>9497.836899999933</c:v>
                </c:pt>
                <c:pt idx="33">
                  <c:v>9526.6641</c:v>
                </c:pt>
                <c:pt idx="34">
                  <c:v>9545.17579999995</c:v>
                </c:pt>
                <c:pt idx="35">
                  <c:v>9551.176799999981</c:v>
                </c:pt>
                <c:pt idx="36">
                  <c:v>9546.017599999981</c:v>
                </c:pt>
                <c:pt idx="37">
                  <c:v>9542.966799999933</c:v>
                </c:pt>
                <c:pt idx="38">
                  <c:v>9543.8145</c:v>
                </c:pt>
                <c:pt idx="39">
                  <c:v>9559.978499999981</c:v>
                </c:pt>
                <c:pt idx="40">
                  <c:v>9670.446299999985</c:v>
                </c:pt>
                <c:pt idx="41">
                  <c:v>9851.9346</c:v>
                </c:pt>
                <c:pt idx="42">
                  <c:v>10004.7168</c:v>
                </c:pt>
                <c:pt idx="43">
                  <c:v>10182.39359999999</c:v>
                </c:pt>
                <c:pt idx="44">
                  <c:v>10305.46579999993</c:v>
                </c:pt>
                <c:pt idx="45">
                  <c:v>10413.24410000001</c:v>
                </c:pt>
                <c:pt idx="46">
                  <c:v>10511.9277</c:v>
                </c:pt>
                <c:pt idx="47">
                  <c:v>10585.85549999993</c:v>
                </c:pt>
                <c:pt idx="48">
                  <c:v>10626.69039999999</c:v>
                </c:pt>
                <c:pt idx="49">
                  <c:v>10635.0</c:v>
                </c:pt>
                <c:pt idx="50">
                  <c:v>10635.0</c:v>
                </c:pt>
                <c:pt idx="51">
                  <c:v>10635.0</c:v>
                </c:pt>
                <c:pt idx="52">
                  <c:v>10635.0</c:v>
                </c:pt>
                <c:pt idx="53">
                  <c:v>10635.0</c:v>
                </c:pt>
                <c:pt idx="54">
                  <c:v>10635.0</c:v>
                </c:pt>
                <c:pt idx="55">
                  <c:v>10635.0</c:v>
                </c:pt>
                <c:pt idx="56">
                  <c:v>10635.0</c:v>
                </c:pt>
                <c:pt idx="57">
                  <c:v>10635.0</c:v>
                </c:pt>
                <c:pt idx="58">
                  <c:v>10635.0</c:v>
                </c:pt>
                <c:pt idx="59">
                  <c:v>10635.0</c:v>
                </c:pt>
                <c:pt idx="60">
                  <c:v>10635.0</c:v>
                </c:pt>
                <c:pt idx="61">
                  <c:v>10635.0</c:v>
                </c:pt>
                <c:pt idx="62">
                  <c:v>10635.0</c:v>
                </c:pt>
                <c:pt idx="63">
                  <c:v>10635.0</c:v>
                </c:pt>
                <c:pt idx="64">
                  <c:v>10635.0</c:v>
                </c:pt>
                <c:pt idx="65">
                  <c:v>10635.0</c:v>
                </c:pt>
                <c:pt idx="66">
                  <c:v>10635.0</c:v>
                </c:pt>
                <c:pt idx="67">
                  <c:v>10635.0</c:v>
                </c:pt>
                <c:pt idx="68">
                  <c:v>10635.0</c:v>
                </c:pt>
                <c:pt idx="69">
                  <c:v>10636.7773</c:v>
                </c:pt>
                <c:pt idx="70">
                  <c:v>10639.36329999998</c:v>
                </c:pt>
                <c:pt idx="71">
                  <c:v>10659.4854</c:v>
                </c:pt>
                <c:pt idx="72">
                  <c:v>10663.668</c:v>
                </c:pt>
                <c:pt idx="73">
                  <c:v>10680.3184</c:v>
                </c:pt>
                <c:pt idx="74">
                  <c:v>10710.9102</c:v>
                </c:pt>
                <c:pt idx="75">
                  <c:v>10752.8037</c:v>
                </c:pt>
                <c:pt idx="76">
                  <c:v>10783.14840000005</c:v>
                </c:pt>
                <c:pt idx="77">
                  <c:v>10808.6543</c:v>
                </c:pt>
                <c:pt idx="78">
                  <c:v>10832.5254</c:v>
                </c:pt>
                <c:pt idx="79">
                  <c:v>10845.4395</c:v>
                </c:pt>
                <c:pt idx="80">
                  <c:v>10871.72270000005</c:v>
                </c:pt>
                <c:pt idx="81">
                  <c:v>10891.51759999996</c:v>
                </c:pt>
                <c:pt idx="82">
                  <c:v>10915.2871</c:v>
                </c:pt>
                <c:pt idx="83">
                  <c:v>10923.3887</c:v>
                </c:pt>
                <c:pt idx="84">
                  <c:v>10926.72850000001</c:v>
                </c:pt>
                <c:pt idx="85">
                  <c:v>10954.2773</c:v>
                </c:pt>
                <c:pt idx="86">
                  <c:v>11043.1777</c:v>
                </c:pt>
                <c:pt idx="87">
                  <c:v>11232.81929999996</c:v>
                </c:pt>
                <c:pt idx="88">
                  <c:v>11526.55179999999</c:v>
                </c:pt>
                <c:pt idx="89">
                  <c:v>11826.1787</c:v>
                </c:pt>
                <c:pt idx="90">
                  <c:v>12217.53320000001</c:v>
                </c:pt>
                <c:pt idx="91">
                  <c:v>12579.60350000001</c:v>
                </c:pt>
                <c:pt idx="92">
                  <c:v>12800.87109999993</c:v>
                </c:pt>
                <c:pt idx="93">
                  <c:v>12913.6602</c:v>
                </c:pt>
                <c:pt idx="94">
                  <c:v>12992.98629999996</c:v>
                </c:pt>
                <c:pt idx="95">
                  <c:v>13102.9326</c:v>
                </c:pt>
                <c:pt idx="96">
                  <c:v>13273.4326</c:v>
                </c:pt>
                <c:pt idx="97">
                  <c:v>13585.69919999996</c:v>
                </c:pt>
                <c:pt idx="98">
                  <c:v>14075.50679999996</c:v>
                </c:pt>
                <c:pt idx="99">
                  <c:v>14677.54199999999</c:v>
                </c:pt>
                <c:pt idx="100">
                  <c:v>15377.51169999996</c:v>
                </c:pt>
                <c:pt idx="101">
                  <c:v>16033.0684</c:v>
                </c:pt>
                <c:pt idx="102">
                  <c:v>16384.291</c:v>
                </c:pt>
                <c:pt idx="103">
                  <c:v>16674.2715</c:v>
                </c:pt>
                <c:pt idx="104">
                  <c:v>16884.7539</c:v>
                </c:pt>
                <c:pt idx="105">
                  <c:v>17099.4277000001</c:v>
                </c:pt>
                <c:pt idx="106">
                  <c:v>17413.96680000012</c:v>
                </c:pt>
                <c:pt idx="107">
                  <c:v>17675.25780000002</c:v>
                </c:pt>
                <c:pt idx="108">
                  <c:v>17796.85159999993</c:v>
                </c:pt>
                <c:pt idx="109">
                  <c:v>18058.34770000002</c:v>
                </c:pt>
                <c:pt idx="110">
                  <c:v>18472.1465</c:v>
                </c:pt>
                <c:pt idx="111">
                  <c:v>18876.2715</c:v>
                </c:pt>
                <c:pt idx="112">
                  <c:v>19389.00780000002</c:v>
                </c:pt>
                <c:pt idx="113">
                  <c:v>19819.3789</c:v>
                </c:pt>
                <c:pt idx="114">
                  <c:v>20083.041</c:v>
                </c:pt>
                <c:pt idx="115">
                  <c:v>20168.1836</c:v>
                </c:pt>
                <c:pt idx="116">
                  <c:v>20403.03909999993</c:v>
                </c:pt>
                <c:pt idx="117">
                  <c:v>20704.3086</c:v>
                </c:pt>
                <c:pt idx="118">
                  <c:v>21058.02730000002</c:v>
                </c:pt>
                <c:pt idx="119">
                  <c:v>21420.8379</c:v>
                </c:pt>
                <c:pt idx="120">
                  <c:v>21808.5742</c:v>
                </c:pt>
                <c:pt idx="121">
                  <c:v>22166.07810000002</c:v>
                </c:pt>
                <c:pt idx="122">
                  <c:v>22492.9512</c:v>
                </c:pt>
                <c:pt idx="123">
                  <c:v>22741.5684000001</c:v>
                </c:pt>
                <c:pt idx="124">
                  <c:v>22962.4941000001</c:v>
                </c:pt>
                <c:pt idx="125">
                  <c:v>23191.6621</c:v>
                </c:pt>
                <c:pt idx="126">
                  <c:v>23396.1836</c:v>
                </c:pt>
                <c:pt idx="127">
                  <c:v>23540.3809</c:v>
                </c:pt>
                <c:pt idx="128">
                  <c:v>23698.97270000002</c:v>
                </c:pt>
                <c:pt idx="129">
                  <c:v>23769.70700000002</c:v>
                </c:pt>
                <c:pt idx="130">
                  <c:v>23900.76760000002</c:v>
                </c:pt>
                <c:pt idx="131">
                  <c:v>24057.1289</c:v>
                </c:pt>
                <c:pt idx="132">
                  <c:v>24287.98830000011</c:v>
                </c:pt>
                <c:pt idx="133">
                  <c:v>24567.4805</c:v>
                </c:pt>
                <c:pt idx="134">
                  <c:v>24797.6093999999</c:v>
                </c:pt>
                <c:pt idx="135">
                  <c:v>24977.20510000002</c:v>
                </c:pt>
                <c:pt idx="136">
                  <c:v>25019.9375</c:v>
                </c:pt>
                <c:pt idx="137">
                  <c:v>25020.0</c:v>
                </c:pt>
                <c:pt idx="138">
                  <c:v>25020.0</c:v>
                </c:pt>
                <c:pt idx="139">
                  <c:v>25020.0</c:v>
                </c:pt>
                <c:pt idx="140">
                  <c:v>25020.0</c:v>
                </c:pt>
                <c:pt idx="141">
                  <c:v>25020.0</c:v>
                </c:pt>
                <c:pt idx="142">
                  <c:v>25020.0</c:v>
                </c:pt>
                <c:pt idx="143">
                  <c:v>25020.0</c:v>
                </c:pt>
                <c:pt idx="144">
                  <c:v>25020.0</c:v>
                </c:pt>
                <c:pt idx="145">
                  <c:v>25020.0</c:v>
                </c:pt>
                <c:pt idx="146">
                  <c:v>25020.0</c:v>
                </c:pt>
                <c:pt idx="147">
                  <c:v>25020.0</c:v>
                </c:pt>
                <c:pt idx="148">
                  <c:v>25020.0</c:v>
                </c:pt>
                <c:pt idx="149">
                  <c:v>25020.0</c:v>
                </c:pt>
                <c:pt idx="150">
                  <c:v>25020.0</c:v>
                </c:pt>
                <c:pt idx="151">
                  <c:v>25020.0</c:v>
                </c:pt>
                <c:pt idx="152">
                  <c:v>25020.0</c:v>
                </c:pt>
                <c:pt idx="153">
                  <c:v>25020.0</c:v>
                </c:pt>
                <c:pt idx="154">
                  <c:v>25020.0</c:v>
                </c:pt>
                <c:pt idx="155">
                  <c:v>25020.0</c:v>
                </c:pt>
                <c:pt idx="156">
                  <c:v>25020.0</c:v>
                </c:pt>
                <c:pt idx="157">
                  <c:v>25020.0</c:v>
                </c:pt>
                <c:pt idx="158">
                  <c:v>25020.0</c:v>
                </c:pt>
                <c:pt idx="159">
                  <c:v>25020.0</c:v>
                </c:pt>
                <c:pt idx="160">
                  <c:v>25020.0</c:v>
                </c:pt>
                <c:pt idx="161">
                  <c:v>25020.0</c:v>
                </c:pt>
                <c:pt idx="162">
                  <c:v>25043.3613</c:v>
                </c:pt>
                <c:pt idx="163">
                  <c:v>25174.19919999995</c:v>
                </c:pt>
                <c:pt idx="164">
                  <c:v>25339.14059999995</c:v>
                </c:pt>
                <c:pt idx="165">
                  <c:v>25468.166</c:v>
                </c:pt>
                <c:pt idx="166">
                  <c:v>25600.3945</c:v>
                </c:pt>
                <c:pt idx="167">
                  <c:v>25707.0723</c:v>
                </c:pt>
                <c:pt idx="168">
                  <c:v>25867.0605</c:v>
                </c:pt>
                <c:pt idx="169">
                  <c:v>26128.9863000001</c:v>
                </c:pt>
                <c:pt idx="170">
                  <c:v>26393.46680000012</c:v>
                </c:pt>
                <c:pt idx="171">
                  <c:v>26481.5312</c:v>
                </c:pt>
                <c:pt idx="172">
                  <c:v>26552.3086</c:v>
                </c:pt>
                <c:pt idx="173">
                  <c:v>26639.17969999988</c:v>
                </c:pt>
                <c:pt idx="174">
                  <c:v>26678.0</c:v>
                </c:pt>
                <c:pt idx="175">
                  <c:v>26678.0</c:v>
                </c:pt>
                <c:pt idx="176">
                  <c:v>26678.0</c:v>
                </c:pt>
                <c:pt idx="177">
                  <c:v>26678.0</c:v>
                </c:pt>
                <c:pt idx="178">
                  <c:v>26678.0</c:v>
                </c:pt>
                <c:pt idx="179">
                  <c:v>26678.0</c:v>
                </c:pt>
                <c:pt idx="180">
                  <c:v>26678.0</c:v>
                </c:pt>
                <c:pt idx="181">
                  <c:v>26678.0</c:v>
                </c:pt>
                <c:pt idx="182">
                  <c:v>26678.0</c:v>
                </c:pt>
                <c:pt idx="183">
                  <c:v>26678.0</c:v>
                </c:pt>
                <c:pt idx="184">
                  <c:v>26678.0</c:v>
                </c:pt>
                <c:pt idx="185">
                  <c:v>26678.0</c:v>
                </c:pt>
                <c:pt idx="186">
                  <c:v>26678.0</c:v>
                </c:pt>
                <c:pt idx="187">
                  <c:v>26678.0</c:v>
                </c:pt>
                <c:pt idx="188">
                  <c:v>26678.0</c:v>
                </c:pt>
                <c:pt idx="189">
                  <c:v>26678.0</c:v>
                </c:pt>
                <c:pt idx="190">
                  <c:v>26678.0</c:v>
                </c:pt>
                <c:pt idx="191">
                  <c:v>26678.0</c:v>
                </c:pt>
                <c:pt idx="192">
                  <c:v>26678.0</c:v>
                </c:pt>
                <c:pt idx="193">
                  <c:v>26678.0</c:v>
                </c:pt>
                <c:pt idx="194">
                  <c:v>26678.0</c:v>
                </c:pt>
                <c:pt idx="195">
                  <c:v>26678.0</c:v>
                </c:pt>
                <c:pt idx="196">
                  <c:v>26678.0</c:v>
                </c:pt>
                <c:pt idx="197">
                  <c:v>26678.0</c:v>
                </c:pt>
                <c:pt idx="198">
                  <c:v>26678.0</c:v>
                </c:pt>
                <c:pt idx="199">
                  <c:v>26678.0</c:v>
                </c:pt>
                <c:pt idx="200">
                  <c:v>26678.0</c:v>
                </c:pt>
                <c:pt idx="201">
                  <c:v>26619.0194999999</c:v>
                </c:pt>
                <c:pt idx="202">
                  <c:v>26321.1426</c:v>
                </c:pt>
                <c:pt idx="203">
                  <c:v>25958.38870000002</c:v>
                </c:pt>
                <c:pt idx="204">
                  <c:v>25652.34770000002</c:v>
                </c:pt>
                <c:pt idx="205">
                  <c:v>25405.9062</c:v>
                </c:pt>
                <c:pt idx="206">
                  <c:v>25215.15229999993</c:v>
                </c:pt>
                <c:pt idx="207">
                  <c:v>24966.95510000002</c:v>
                </c:pt>
                <c:pt idx="208">
                  <c:v>24681.5352</c:v>
                </c:pt>
                <c:pt idx="209">
                  <c:v>24246.33399999995</c:v>
                </c:pt>
                <c:pt idx="210">
                  <c:v>23744.84180000002</c:v>
                </c:pt>
                <c:pt idx="211">
                  <c:v>23209.3789</c:v>
                </c:pt>
                <c:pt idx="212">
                  <c:v>22767.2012</c:v>
                </c:pt>
                <c:pt idx="213">
                  <c:v>22369.96880000013</c:v>
                </c:pt>
                <c:pt idx="214">
                  <c:v>22005.877</c:v>
                </c:pt>
                <c:pt idx="215">
                  <c:v>21722.9941000001</c:v>
                </c:pt>
                <c:pt idx="216">
                  <c:v>21473.4297</c:v>
                </c:pt>
                <c:pt idx="217">
                  <c:v>21186.291</c:v>
                </c:pt>
                <c:pt idx="218">
                  <c:v>20889.88670000002</c:v>
                </c:pt>
                <c:pt idx="219">
                  <c:v>20585.1211</c:v>
                </c:pt>
                <c:pt idx="220">
                  <c:v>20261.8086</c:v>
                </c:pt>
                <c:pt idx="221">
                  <c:v>19942.4863000001</c:v>
                </c:pt>
                <c:pt idx="222">
                  <c:v>19654.8125</c:v>
                </c:pt>
                <c:pt idx="223">
                  <c:v>19477.3164</c:v>
                </c:pt>
                <c:pt idx="224">
                  <c:v>19383.48830000011</c:v>
                </c:pt>
                <c:pt idx="225">
                  <c:v>19310.0194999999</c:v>
                </c:pt>
                <c:pt idx="226">
                  <c:v>19249.60159999993</c:v>
                </c:pt>
                <c:pt idx="227">
                  <c:v>19215.5215</c:v>
                </c:pt>
                <c:pt idx="228">
                  <c:v>19151.875</c:v>
                </c:pt>
                <c:pt idx="229">
                  <c:v>18997.3184</c:v>
                </c:pt>
                <c:pt idx="230">
                  <c:v>18851.45700000002</c:v>
                </c:pt>
                <c:pt idx="231">
                  <c:v>18810.61329999989</c:v>
                </c:pt>
                <c:pt idx="232">
                  <c:v>18801.90230000002</c:v>
                </c:pt>
                <c:pt idx="233">
                  <c:v>18783.127</c:v>
                </c:pt>
                <c:pt idx="234">
                  <c:v>18685.7383</c:v>
                </c:pt>
                <c:pt idx="235">
                  <c:v>18540.4922</c:v>
                </c:pt>
                <c:pt idx="236">
                  <c:v>18311.3319999999</c:v>
                </c:pt>
                <c:pt idx="237">
                  <c:v>18101.6836</c:v>
                </c:pt>
                <c:pt idx="238">
                  <c:v>17789.1602</c:v>
                </c:pt>
                <c:pt idx="239">
                  <c:v>17564.1172</c:v>
                </c:pt>
                <c:pt idx="240">
                  <c:v>17436.0469</c:v>
                </c:pt>
                <c:pt idx="241">
                  <c:v>17306.38870000002</c:v>
                </c:pt>
                <c:pt idx="242">
                  <c:v>17083.6503999999</c:v>
                </c:pt>
                <c:pt idx="243">
                  <c:v>16705.8555</c:v>
                </c:pt>
                <c:pt idx="244">
                  <c:v>16211.47849999999</c:v>
                </c:pt>
                <c:pt idx="245">
                  <c:v>15724.1289</c:v>
                </c:pt>
                <c:pt idx="246">
                  <c:v>15353.24320000006</c:v>
                </c:pt>
                <c:pt idx="247">
                  <c:v>15108.30859999993</c:v>
                </c:pt>
                <c:pt idx="248">
                  <c:v>15072.5723</c:v>
                </c:pt>
                <c:pt idx="249">
                  <c:v>15072.0</c:v>
                </c:pt>
                <c:pt idx="250">
                  <c:v>15072.0</c:v>
                </c:pt>
                <c:pt idx="251">
                  <c:v>15072.0</c:v>
                </c:pt>
                <c:pt idx="252">
                  <c:v>15067.32909999998</c:v>
                </c:pt>
                <c:pt idx="253">
                  <c:v>14985.72070000001</c:v>
                </c:pt>
                <c:pt idx="254">
                  <c:v>14842.9131</c:v>
                </c:pt>
                <c:pt idx="255">
                  <c:v>14770.4082</c:v>
                </c:pt>
                <c:pt idx="256">
                  <c:v>14760.0</c:v>
                </c:pt>
                <c:pt idx="257">
                  <c:v>14760.0</c:v>
                </c:pt>
                <c:pt idx="258">
                  <c:v>14755.2705</c:v>
                </c:pt>
                <c:pt idx="259">
                  <c:v>14655.54689999999</c:v>
                </c:pt>
                <c:pt idx="260">
                  <c:v>14463.6514</c:v>
                </c:pt>
                <c:pt idx="261">
                  <c:v>14281.06929999996</c:v>
                </c:pt>
                <c:pt idx="262">
                  <c:v>14135.0723</c:v>
                </c:pt>
                <c:pt idx="263">
                  <c:v>13999.3887</c:v>
                </c:pt>
                <c:pt idx="264">
                  <c:v>13851.08009999996</c:v>
                </c:pt>
                <c:pt idx="265">
                  <c:v>13679.3457</c:v>
                </c:pt>
                <c:pt idx="266">
                  <c:v>13549.98929999999</c:v>
                </c:pt>
                <c:pt idx="267">
                  <c:v>13452.5195</c:v>
                </c:pt>
                <c:pt idx="268">
                  <c:v>13316.96679999993</c:v>
                </c:pt>
                <c:pt idx="269">
                  <c:v>13174.91599999992</c:v>
                </c:pt>
                <c:pt idx="270">
                  <c:v>13025.25289999999</c:v>
                </c:pt>
                <c:pt idx="271">
                  <c:v>12867.85939999992</c:v>
                </c:pt>
                <c:pt idx="272">
                  <c:v>12715.23050000001</c:v>
                </c:pt>
                <c:pt idx="273">
                  <c:v>12566.48729999998</c:v>
                </c:pt>
                <c:pt idx="274">
                  <c:v>12418.80859999993</c:v>
                </c:pt>
                <c:pt idx="275">
                  <c:v>12310.0918</c:v>
                </c:pt>
                <c:pt idx="276">
                  <c:v>12196.73050000001</c:v>
                </c:pt>
                <c:pt idx="277">
                  <c:v>12015.37789999993</c:v>
                </c:pt>
                <c:pt idx="278">
                  <c:v>11762.3945</c:v>
                </c:pt>
                <c:pt idx="279">
                  <c:v>11479.3115</c:v>
                </c:pt>
                <c:pt idx="280">
                  <c:v>11208.9297</c:v>
                </c:pt>
                <c:pt idx="281">
                  <c:v>10973.59470000001</c:v>
                </c:pt>
                <c:pt idx="282">
                  <c:v>10789.58009999996</c:v>
                </c:pt>
                <c:pt idx="283">
                  <c:v>10658.22270000005</c:v>
                </c:pt>
                <c:pt idx="284">
                  <c:v>10537.99709999998</c:v>
                </c:pt>
                <c:pt idx="285">
                  <c:v>10362.4912</c:v>
                </c:pt>
                <c:pt idx="286">
                  <c:v>10117.67189999999</c:v>
                </c:pt>
                <c:pt idx="287">
                  <c:v>9868.774400000014</c:v>
                </c:pt>
                <c:pt idx="288">
                  <c:v>9686.922899999985</c:v>
                </c:pt>
                <c:pt idx="289">
                  <c:v>9561.728500000002</c:v>
                </c:pt>
                <c:pt idx="290">
                  <c:v>9429.652299999987</c:v>
                </c:pt>
                <c:pt idx="291">
                  <c:v>9307.9004</c:v>
                </c:pt>
                <c:pt idx="292">
                  <c:v>9184.474599999985</c:v>
                </c:pt>
                <c:pt idx="293">
                  <c:v>9054.074199999946</c:v>
                </c:pt>
                <c:pt idx="294">
                  <c:v>8935.042999999985</c:v>
                </c:pt>
                <c:pt idx="295">
                  <c:v>8835.254899999989</c:v>
                </c:pt>
                <c:pt idx="296">
                  <c:v>8763.266599999946</c:v>
                </c:pt>
                <c:pt idx="297">
                  <c:v>8727.295899999981</c:v>
                </c:pt>
                <c:pt idx="298">
                  <c:v>8665.9395</c:v>
                </c:pt>
                <c:pt idx="299">
                  <c:v>8585.555699999895</c:v>
                </c:pt>
                <c:pt idx="300">
                  <c:v>8508.792999999985</c:v>
                </c:pt>
                <c:pt idx="301">
                  <c:v>8442.359399999901</c:v>
                </c:pt>
                <c:pt idx="302">
                  <c:v>8393.5205</c:v>
                </c:pt>
                <c:pt idx="303">
                  <c:v>8361.478499999981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Sheet1!$J$1</c:f>
              <c:strCache>
                <c:ptCount val="1"/>
                <c:pt idx="0">
                  <c:v>th</c:v>
                </c:pt>
              </c:strCache>
            </c:strRef>
          </c:tx>
          <c:marker>
            <c:symbol val="none"/>
          </c:marker>
          <c:cat>
            <c:numRef>
              <c:f>Sheet1!$A$2:$A$305</c:f>
              <c:numCache>
                <c:formatCode>General</c:formatCode>
                <c:ptCount val="30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</c:numCache>
            </c:numRef>
          </c:cat>
          <c:val>
            <c:numRef>
              <c:f>Sheet1!$J$2:$J$305</c:f>
              <c:numCache>
                <c:formatCode>General</c:formatCode>
                <c:ptCount val="304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4.071400000000002</c:v>
                </c:pt>
                <c:pt idx="4">
                  <c:v>14.0839</c:v>
                </c:pt>
                <c:pt idx="5">
                  <c:v>26.8081</c:v>
                </c:pt>
                <c:pt idx="6">
                  <c:v>36.92100000000001</c:v>
                </c:pt>
                <c:pt idx="7">
                  <c:v>48.8031</c:v>
                </c:pt>
                <c:pt idx="8">
                  <c:v>60.23710000000001</c:v>
                </c:pt>
                <c:pt idx="9">
                  <c:v>77.13679999999998</c:v>
                </c:pt>
                <c:pt idx="10">
                  <c:v>121.5916000000003</c:v>
                </c:pt>
                <c:pt idx="11">
                  <c:v>141.7945</c:v>
                </c:pt>
                <c:pt idx="12">
                  <c:v>163.4124000000006</c:v>
                </c:pt>
                <c:pt idx="13">
                  <c:v>189.4469</c:v>
                </c:pt>
                <c:pt idx="14">
                  <c:v>150.2135999999992</c:v>
                </c:pt>
                <c:pt idx="15">
                  <c:v>80.6043</c:v>
                </c:pt>
                <c:pt idx="16">
                  <c:v>11.6948</c:v>
                </c:pt>
                <c:pt idx="17">
                  <c:v>0.0</c:v>
                </c:pt>
                <c:pt idx="18">
                  <c:v>0.0</c:v>
                </c:pt>
                <c:pt idx="19">
                  <c:v>0.0541</c:v>
                </c:pt>
                <c:pt idx="20">
                  <c:v>7.628199999999976</c:v>
                </c:pt>
                <c:pt idx="21">
                  <c:v>23.518</c:v>
                </c:pt>
                <c:pt idx="22">
                  <c:v>32.5553</c:v>
                </c:pt>
                <c:pt idx="23">
                  <c:v>31.73859999999992</c:v>
                </c:pt>
                <c:pt idx="24">
                  <c:v>32.9441</c:v>
                </c:pt>
                <c:pt idx="25">
                  <c:v>19.57569999999987</c:v>
                </c:pt>
                <c:pt idx="26">
                  <c:v>18.3214</c:v>
                </c:pt>
                <c:pt idx="27">
                  <c:v>2.8487</c:v>
                </c:pt>
                <c:pt idx="28">
                  <c:v>0.0939000000000002</c:v>
                </c:pt>
                <c:pt idx="29">
                  <c:v>0.0</c:v>
                </c:pt>
                <c:pt idx="30">
                  <c:v>23.18239999999987</c:v>
                </c:pt>
                <c:pt idx="31">
                  <c:v>79.7857</c:v>
                </c:pt>
                <c:pt idx="32">
                  <c:v>251.4756</c:v>
                </c:pt>
                <c:pt idx="33">
                  <c:v>510.6531</c:v>
                </c:pt>
                <c:pt idx="34">
                  <c:v>746.7302</c:v>
                </c:pt>
                <c:pt idx="35">
                  <c:v>948.9587</c:v>
                </c:pt>
                <c:pt idx="36">
                  <c:v>1092.2026</c:v>
                </c:pt>
                <c:pt idx="37">
                  <c:v>1169.3003</c:v>
                </c:pt>
                <c:pt idx="38">
                  <c:v>1187.2698</c:v>
                </c:pt>
                <c:pt idx="39">
                  <c:v>1170.7802</c:v>
                </c:pt>
                <c:pt idx="40">
                  <c:v>1069.967500000001</c:v>
                </c:pt>
                <c:pt idx="41">
                  <c:v>916.4523999999974</c:v>
                </c:pt>
                <c:pt idx="42">
                  <c:v>802.8867</c:v>
                </c:pt>
                <c:pt idx="43">
                  <c:v>658.1255</c:v>
                </c:pt>
                <c:pt idx="44">
                  <c:v>568.3899</c:v>
                </c:pt>
                <c:pt idx="45">
                  <c:v>526.3071999999962</c:v>
                </c:pt>
                <c:pt idx="46">
                  <c:v>537.7961</c:v>
                </c:pt>
                <c:pt idx="47">
                  <c:v>605.739</c:v>
                </c:pt>
                <c:pt idx="48">
                  <c:v>675.5649999999994</c:v>
                </c:pt>
                <c:pt idx="49">
                  <c:v>717.0114</c:v>
                </c:pt>
                <c:pt idx="50">
                  <c:v>697.0824</c:v>
                </c:pt>
                <c:pt idx="51">
                  <c:v>639.9957000000005</c:v>
                </c:pt>
                <c:pt idx="52">
                  <c:v>591.5255</c:v>
                </c:pt>
                <c:pt idx="53">
                  <c:v>562.6665999999979</c:v>
                </c:pt>
                <c:pt idx="54">
                  <c:v>560.0634</c:v>
                </c:pt>
                <c:pt idx="55">
                  <c:v>554.4120999999974</c:v>
                </c:pt>
                <c:pt idx="56">
                  <c:v>554.0874</c:v>
                </c:pt>
                <c:pt idx="57">
                  <c:v>577.9568999999979</c:v>
                </c:pt>
                <c:pt idx="58">
                  <c:v>657.2965</c:v>
                </c:pt>
                <c:pt idx="59">
                  <c:v>797.8724</c:v>
                </c:pt>
                <c:pt idx="60">
                  <c:v>956.0441</c:v>
                </c:pt>
                <c:pt idx="61">
                  <c:v>1066.2125</c:v>
                </c:pt>
                <c:pt idx="62">
                  <c:v>1090.042</c:v>
                </c:pt>
                <c:pt idx="63">
                  <c:v>1022.3193</c:v>
                </c:pt>
                <c:pt idx="64">
                  <c:v>929.1195</c:v>
                </c:pt>
                <c:pt idx="65">
                  <c:v>864.2370999999994</c:v>
                </c:pt>
                <c:pt idx="66">
                  <c:v>850.0122999999974</c:v>
                </c:pt>
                <c:pt idx="67">
                  <c:v>861.0511999999974</c:v>
                </c:pt>
                <c:pt idx="68">
                  <c:v>864.4328999999979</c:v>
                </c:pt>
                <c:pt idx="69">
                  <c:v>847.758</c:v>
                </c:pt>
                <c:pt idx="70">
                  <c:v>853.7732000000005</c:v>
                </c:pt>
                <c:pt idx="71">
                  <c:v>899.2278</c:v>
                </c:pt>
                <c:pt idx="72">
                  <c:v>1045.3401</c:v>
                </c:pt>
                <c:pt idx="73">
                  <c:v>1256.5476</c:v>
                </c:pt>
                <c:pt idx="74">
                  <c:v>1513.9987</c:v>
                </c:pt>
                <c:pt idx="75">
                  <c:v>1765.4989</c:v>
                </c:pt>
                <c:pt idx="76">
                  <c:v>2006.285600000001</c:v>
                </c:pt>
                <c:pt idx="77">
                  <c:v>2192.4346</c:v>
                </c:pt>
                <c:pt idx="78">
                  <c:v>2312.3452</c:v>
                </c:pt>
                <c:pt idx="79">
                  <c:v>2363.0259</c:v>
                </c:pt>
                <c:pt idx="80">
                  <c:v>2292.1165</c:v>
                </c:pt>
                <c:pt idx="81">
                  <c:v>2110.571000000002</c:v>
                </c:pt>
                <c:pt idx="82">
                  <c:v>1811.2222</c:v>
                </c:pt>
                <c:pt idx="83">
                  <c:v>1427.4209</c:v>
                </c:pt>
                <c:pt idx="84">
                  <c:v>1028.405000000001</c:v>
                </c:pt>
                <c:pt idx="85">
                  <c:v>656.8383</c:v>
                </c:pt>
                <c:pt idx="86">
                  <c:v>365.3908</c:v>
                </c:pt>
                <c:pt idx="87">
                  <c:v>153.0333</c:v>
                </c:pt>
                <c:pt idx="88">
                  <c:v>34.0396</c:v>
                </c:pt>
                <c:pt idx="89">
                  <c:v>49.22680000000001</c:v>
                </c:pt>
                <c:pt idx="90">
                  <c:v>55.4713</c:v>
                </c:pt>
                <c:pt idx="91">
                  <c:v>56.5069</c:v>
                </c:pt>
                <c:pt idx="92">
                  <c:v>81.90360000000002</c:v>
                </c:pt>
                <c:pt idx="93">
                  <c:v>89.001</c:v>
                </c:pt>
                <c:pt idx="94">
                  <c:v>52.072</c:v>
                </c:pt>
                <c:pt idx="95">
                  <c:v>3.9377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5.197499999999986</c:v>
                </c:pt>
                <c:pt idx="101">
                  <c:v>62.13850000000017</c:v>
                </c:pt>
                <c:pt idx="102">
                  <c:v>374.1366999999988</c:v>
                </c:pt>
                <c:pt idx="103">
                  <c:v>619.704300000002</c:v>
                </c:pt>
                <c:pt idx="104">
                  <c:v>752.9069999999994</c:v>
                </c:pt>
                <c:pt idx="105">
                  <c:v>723.3884</c:v>
                </c:pt>
                <c:pt idx="106">
                  <c:v>481.6225</c:v>
                </c:pt>
                <c:pt idx="107">
                  <c:v>303.3145</c:v>
                </c:pt>
                <c:pt idx="108">
                  <c:v>332.0237999999986</c:v>
                </c:pt>
                <c:pt idx="109">
                  <c:v>319.9966999999976</c:v>
                </c:pt>
                <c:pt idx="110">
                  <c:v>239.981400000001</c:v>
                </c:pt>
                <c:pt idx="111">
                  <c:v>215.6697</c:v>
                </c:pt>
                <c:pt idx="112">
                  <c:v>107.9716</c:v>
                </c:pt>
                <c:pt idx="113">
                  <c:v>91.34460000000022</c:v>
                </c:pt>
                <c:pt idx="114">
                  <c:v>241.242</c:v>
                </c:pt>
                <c:pt idx="115">
                  <c:v>570.5167</c:v>
                </c:pt>
                <c:pt idx="116">
                  <c:v>742.0982</c:v>
                </c:pt>
                <c:pt idx="117">
                  <c:v>854.4763</c:v>
                </c:pt>
                <c:pt idx="118">
                  <c:v>888.2180000000005</c:v>
                </c:pt>
                <c:pt idx="119">
                  <c:v>885.0074</c:v>
                </c:pt>
                <c:pt idx="120">
                  <c:v>806.2991000000005</c:v>
                </c:pt>
                <c:pt idx="121">
                  <c:v>727.9846</c:v>
                </c:pt>
                <c:pt idx="122">
                  <c:v>662.3720999999994</c:v>
                </c:pt>
                <c:pt idx="123">
                  <c:v>638.5157</c:v>
                </c:pt>
                <c:pt idx="124">
                  <c:v>605.270700000004</c:v>
                </c:pt>
                <c:pt idx="125">
                  <c:v>505.8924999999996</c:v>
                </c:pt>
                <c:pt idx="126">
                  <c:v>408.5777</c:v>
                </c:pt>
                <c:pt idx="127">
                  <c:v>384.9978999999989</c:v>
                </c:pt>
                <c:pt idx="128">
                  <c:v>379.0886999999989</c:v>
                </c:pt>
                <c:pt idx="129">
                  <c:v>494.4565999999976</c:v>
                </c:pt>
                <c:pt idx="130">
                  <c:v>537.8634</c:v>
                </c:pt>
                <c:pt idx="131">
                  <c:v>522.1989000000005</c:v>
                </c:pt>
                <c:pt idx="132">
                  <c:v>393.1362999999986</c:v>
                </c:pt>
                <c:pt idx="133">
                  <c:v>204.8550000000004</c:v>
                </c:pt>
                <c:pt idx="134">
                  <c:v>107.2087</c:v>
                </c:pt>
                <c:pt idx="135">
                  <c:v>121.9803</c:v>
                </c:pt>
                <c:pt idx="136">
                  <c:v>339.6926000000003</c:v>
                </c:pt>
                <c:pt idx="137">
                  <c:v>632.7234000000005</c:v>
                </c:pt>
                <c:pt idx="138">
                  <c:v>922.8189</c:v>
                </c:pt>
                <c:pt idx="139">
                  <c:v>1170.7981</c:v>
                </c:pt>
                <c:pt idx="140">
                  <c:v>1348.661499999993</c:v>
                </c:pt>
                <c:pt idx="141">
                  <c:v>1451.0007</c:v>
                </c:pt>
                <c:pt idx="142">
                  <c:v>1488.0859</c:v>
                </c:pt>
                <c:pt idx="143">
                  <c:v>1496.2388</c:v>
                </c:pt>
                <c:pt idx="144">
                  <c:v>1506.4141</c:v>
                </c:pt>
                <c:pt idx="145">
                  <c:v>1566.7037</c:v>
                </c:pt>
                <c:pt idx="146">
                  <c:v>1687.6198</c:v>
                </c:pt>
                <c:pt idx="147">
                  <c:v>1879.207</c:v>
                </c:pt>
                <c:pt idx="148">
                  <c:v>2100.8042</c:v>
                </c:pt>
                <c:pt idx="149">
                  <c:v>2305.3496</c:v>
                </c:pt>
                <c:pt idx="150">
                  <c:v>2441.6724</c:v>
                </c:pt>
                <c:pt idx="151">
                  <c:v>2491.123</c:v>
                </c:pt>
                <c:pt idx="152">
                  <c:v>2478.1367</c:v>
                </c:pt>
                <c:pt idx="153">
                  <c:v>2441.0127</c:v>
                </c:pt>
                <c:pt idx="154">
                  <c:v>2413.4897</c:v>
                </c:pt>
                <c:pt idx="155">
                  <c:v>2380.931400000002</c:v>
                </c:pt>
                <c:pt idx="156">
                  <c:v>2325.5947</c:v>
                </c:pt>
                <c:pt idx="157">
                  <c:v>2219.476300000001</c:v>
                </c:pt>
                <c:pt idx="158">
                  <c:v>2094.871100000018</c:v>
                </c:pt>
                <c:pt idx="159">
                  <c:v>1990.0674</c:v>
                </c:pt>
                <c:pt idx="160">
                  <c:v>1956.3849</c:v>
                </c:pt>
                <c:pt idx="161">
                  <c:v>2014.3118</c:v>
                </c:pt>
                <c:pt idx="162">
                  <c:v>2155.244099999984</c:v>
                </c:pt>
                <c:pt idx="163">
                  <c:v>2264.5618</c:v>
                </c:pt>
                <c:pt idx="164">
                  <c:v>2384.178699999984</c:v>
                </c:pt>
                <c:pt idx="165">
                  <c:v>2542.220699999983</c:v>
                </c:pt>
                <c:pt idx="166">
                  <c:v>2642.4602</c:v>
                </c:pt>
                <c:pt idx="167">
                  <c:v>2707.280999999984</c:v>
                </c:pt>
                <c:pt idx="168">
                  <c:v>2638.8184</c:v>
                </c:pt>
                <c:pt idx="169">
                  <c:v>2440.6782</c:v>
                </c:pt>
                <c:pt idx="170">
                  <c:v>2233.4929</c:v>
                </c:pt>
                <c:pt idx="171">
                  <c:v>2245.8464</c:v>
                </c:pt>
                <c:pt idx="172">
                  <c:v>2324.2124</c:v>
                </c:pt>
                <c:pt idx="173">
                  <c:v>2441.3677</c:v>
                </c:pt>
                <c:pt idx="174">
                  <c:v>2633.371600000002</c:v>
                </c:pt>
                <c:pt idx="175">
                  <c:v>2875.8164</c:v>
                </c:pt>
                <c:pt idx="176">
                  <c:v>3136.5005</c:v>
                </c:pt>
                <c:pt idx="177">
                  <c:v>3460.1802</c:v>
                </c:pt>
                <c:pt idx="178">
                  <c:v>3940.742899999978</c:v>
                </c:pt>
                <c:pt idx="179">
                  <c:v>4645.163600000004</c:v>
                </c:pt>
                <c:pt idx="180">
                  <c:v>5697.684600000001</c:v>
                </c:pt>
                <c:pt idx="181">
                  <c:v>7119.8315</c:v>
                </c:pt>
                <c:pt idx="182">
                  <c:v>8930.730500000006</c:v>
                </c:pt>
                <c:pt idx="183">
                  <c:v>11001.9307</c:v>
                </c:pt>
                <c:pt idx="184">
                  <c:v>13057.31929999996</c:v>
                </c:pt>
                <c:pt idx="185">
                  <c:v>14810.88279999999</c:v>
                </c:pt>
                <c:pt idx="186">
                  <c:v>15869.64940000005</c:v>
                </c:pt>
                <c:pt idx="187">
                  <c:v>16028.26269999999</c:v>
                </c:pt>
                <c:pt idx="188">
                  <c:v>15187.834</c:v>
                </c:pt>
                <c:pt idx="189">
                  <c:v>13505.1865</c:v>
                </c:pt>
                <c:pt idx="190">
                  <c:v>11259.23240000006</c:v>
                </c:pt>
                <c:pt idx="191">
                  <c:v>8843.152299999987</c:v>
                </c:pt>
                <c:pt idx="192">
                  <c:v>6609.908200000001</c:v>
                </c:pt>
                <c:pt idx="193">
                  <c:v>4759.8711</c:v>
                </c:pt>
                <c:pt idx="194">
                  <c:v>3390.9836</c:v>
                </c:pt>
                <c:pt idx="195">
                  <c:v>2454.7224</c:v>
                </c:pt>
                <c:pt idx="196">
                  <c:v>1847.6746</c:v>
                </c:pt>
                <c:pt idx="197">
                  <c:v>1482.225600000001</c:v>
                </c:pt>
                <c:pt idx="198">
                  <c:v>1243.7406</c:v>
                </c:pt>
                <c:pt idx="199">
                  <c:v>1071.229</c:v>
                </c:pt>
                <c:pt idx="200">
                  <c:v>905.4585</c:v>
                </c:pt>
                <c:pt idx="201">
                  <c:v>775.4701</c:v>
                </c:pt>
                <c:pt idx="202">
                  <c:v>851.1811</c:v>
                </c:pt>
                <c:pt idx="203">
                  <c:v>952.1645999999994</c:v>
                </c:pt>
                <c:pt idx="204">
                  <c:v>952.8391999999974</c:v>
                </c:pt>
                <c:pt idx="205">
                  <c:v>826.6398</c:v>
                </c:pt>
                <c:pt idx="206">
                  <c:v>595.3041999999979</c:v>
                </c:pt>
                <c:pt idx="207">
                  <c:v>371.7881999999972</c:v>
                </c:pt>
                <c:pt idx="208">
                  <c:v>178.179</c:v>
                </c:pt>
                <c:pt idx="209">
                  <c:v>124.1471</c:v>
                </c:pt>
                <c:pt idx="210">
                  <c:v>143.6832</c:v>
                </c:pt>
                <c:pt idx="211">
                  <c:v>189.0096</c:v>
                </c:pt>
                <c:pt idx="212">
                  <c:v>161.0255</c:v>
                </c:pt>
                <c:pt idx="213">
                  <c:v>123.7753</c:v>
                </c:pt>
                <c:pt idx="214">
                  <c:v>106.865</c:v>
                </c:pt>
                <c:pt idx="215">
                  <c:v>59.8305</c:v>
                </c:pt>
                <c:pt idx="216">
                  <c:v>5.355399999999999</c:v>
                </c:pt>
                <c:pt idx="217">
                  <c:v>0.739300000000003</c:v>
                </c:pt>
                <c:pt idx="218">
                  <c:v>1.617499999999993</c:v>
                </c:pt>
                <c:pt idx="219">
                  <c:v>4.363499999999997</c:v>
                </c:pt>
                <c:pt idx="220">
                  <c:v>10.1496</c:v>
                </c:pt>
                <c:pt idx="221">
                  <c:v>15.6738</c:v>
                </c:pt>
                <c:pt idx="222">
                  <c:v>24.707</c:v>
                </c:pt>
                <c:pt idx="223">
                  <c:v>9.347600000000003</c:v>
                </c:pt>
                <c:pt idx="224">
                  <c:v>3.8536</c:v>
                </c:pt>
                <c:pt idx="225">
                  <c:v>59.13260000000001</c:v>
                </c:pt>
                <c:pt idx="226">
                  <c:v>128.8241</c:v>
                </c:pt>
                <c:pt idx="227">
                  <c:v>142.929</c:v>
                </c:pt>
                <c:pt idx="228">
                  <c:v>145.6433</c:v>
                </c:pt>
                <c:pt idx="229">
                  <c:v>240.9769</c:v>
                </c:pt>
                <c:pt idx="230">
                  <c:v>450.1252999999992</c:v>
                </c:pt>
                <c:pt idx="231">
                  <c:v>814.4264999999979</c:v>
                </c:pt>
                <c:pt idx="232">
                  <c:v>1525.8176</c:v>
                </c:pt>
                <c:pt idx="233">
                  <c:v>2547.147899999984</c:v>
                </c:pt>
                <c:pt idx="234">
                  <c:v>3735.6079</c:v>
                </c:pt>
                <c:pt idx="235">
                  <c:v>4657.687000000001</c:v>
                </c:pt>
                <c:pt idx="236">
                  <c:v>5089.960400000001</c:v>
                </c:pt>
                <c:pt idx="237">
                  <c:v>4810.015100000001</c:v>
                </c:pt>
                <c:pt idx="238">
                  <c:v>4099.9512</c:v>
                </c:pt>
                <c:pt idx="239">
                  <c:v>3049.275100000001</c:v>
                </c:pt>
                <c:pt idx="240">
                  <c:v>1895.9794</c:v>
                </c:pt>
                <c:pt idx="241">
                  <c:v>960.6505</c:v>
                </c:pt>
                <c:pt idx="242">
                  <c:v>342.3657999999991</c:v>
                </c:pt>
                <c:pt idx="243">
                  <c:v>126.5458</c:v>
                </c:pt>
                <c:pt idx="244">
                  <c:v>221.8311000000007</c:v>
                </c:pt>
                <c:pt idx="245">
                  <c:v>480.8643</c:v>
                </c:pt>
                <c:pt idx="246">
                  <c:v>758.7465999999994</c:v>
                </c:pt>
                <c:pt idx="247">
                  <c:v>1005.6204</c:v>
                </c:pt>
                <c:pt idx="248">
                  <c:v>1091.0414</c:v>
                </c:pt>
                <c:pt idx="249">
                  <c:v>1144.3279</c:v>
                </c:pt>
                <c:pt idx="250">
                  <c:v>1183.1003</c:v>
                </c:pt>
                <c:pt idx="251">
                  <c:v>1195.5046</c:v>
                </c:pt>
                <c:pt idx="252">
                  <c:v>1187.9684</c:v>
                </c:pt>
                <c:pt idx="253">
                  <c:v>1225.8163</c:v>
                </c:pt>
                <c:pt idx="254">
                  <c:v>1258.64</c:v>
                </c:pt>
                <c:pt idx="255">
                  <c:v>1134.97</c:v>
                </c:pt>
                <c:pt idx="256">
                  <c:v>863.3874999999994</c:v>
                </c:pt>
                <c:pt idx="257">
                  <c:v>543.4245999999994</c:v>
                </c:pt>
                <c:pt idx="258">
                  <c:v>250.6067</c:v>
                </c:pt>
                <c:pt idx="259">
                  <c:v>119.4195000000003</c:v>
                </c:pt>
                <c:pt idx="260">
                  <c:v>146.1181</c:v>
                </c:pt>
                <c:pt idx="261">
                  <c:v>199.118</c:v>
                </c:pt>
                <c:pt idx="262">
                  <c:v>213.0706</c:v>
                </c:pt>
                <c:pt idx="263">
                  <c:v>214.9553000000007</c:v>
                </c:pt>
                <c:pt idx="264">
                  <c:v>241.8641</c:v>
                </c:pt>
                <c:pt idx="265">
                  <c:v>315.4506</c:v>
                </c:pt>
                <c:pt idx="266">
                  <c:v>367.3836999999992</c:v>
                </c:pt>
                <c:pt idx="267">
                  <c:v>395.2602</c:v>
                </c:pt>
                <c:pt idx="268">
                  <c:v>468.6021</c:v>
                </c:pt>
                <c:pt idx="269">
                  <c:v>563.4257</c:v>
                </c:pt>
                <c:pt idx="270">
                  <c:v>682.574300000002</c:v>
                </c:pt>
                <c:pt idx="271">
                  <c:v>809.3668999999974</c:v>
                </c:pt>
                <c:pt idx="272">
                  <c:v>919.7151</c:v>
                </c:pt>
                <c:pt idx="273">
                  <c:v>955.3360999999974</c:v>
                </c:pt>
                <c:pt idx="274">
                  <c:v>913.5365999999979</c:v>
                </c:pt>
                <c:pt idx="275">
                  <c:v>733.7455</c:v>
                </c:pt>
                <c:pt idx="276">
                  <c:v>485.7108999999992</c:v>
                </c:pt>
                <c:pt idx="277">
                  <c:v>270.9737999999976</c:v>
                </c:pt>
                <c:pt idx="278">
                  <c:v>136.3239</c:v>
                </c:pt>
                <c:pt idx="279">
                  <c:v>78.05549999999998</c:v>
                </c:pt>
                <c:pt idx="280">
                  <c:v>54.77580000000001</c:v>
                </c:pt>
                <c:pt idx="281">
                  <c:v>58.1094</c:v>
                </c:pt>
                <c:pt idx="282">
                  <c:v>50.4077</c:v>
                </c:pt>
                <c:pt idx="283">
                  <c:v>34.27180000000001</c:v>
                </c:pt>
                <c:pt idx="284">
                  <c:v>16.79609999999991</c:v>
                </c:pt>
                <c:pt idx="285">
                  <c:v>48.72220000000017</c:v>
                </c:pt>
                <c:pt idx="286">
                  <c:v>130.8332</c:v>
                </c:pt>
                <c:pt idx="287">
                  <c:v>208.5851</c:v>
                </c:pt>
                <c:pt idx="288">
                  <c:v>227.801</c:v>
                </c:pt>
                <c:pt idx="289">
                  <c:v>212.0022</c:v>
                </c:pt>
                <c:pt idx="290">
                  <c:v>216.7718</c:v>
                </c:pt>
                <c:pt idx="291">
                  <c:v>212.582400000001</c:v>
                </c:pt>
                <c:pt idx="292">
                  <c:v>198.733</c:v>
                </c:pt>
                <c:pt idx="293">
                  <c:v>180.4942</c:v>
                </c:pt>
                <c:pt idx="294">
                  <c:v>156.207</c:v>
                </c:pt>
                <c:pt idx="295">
                  <c:v>132.1266</c:v>
                </c:pt>
                <c:pt idx="296">
                  <c:v>102.4556</c:v>
                </c:pt>
                <c:pt idx="297">
                  <c:v>49.49530000000017</c:v>
                </c:pt>
                <c:pt idx="298">
                  <c:v>21.93239999999987</c:v>
                </c:pt>
                <c:pt idx="299">
                  <c:v>15.6429</c:v>
                </c:pt>
                <c:pt idx="300">
                  <c:v>14.9201</c:v>
                </c:pt>
                <c:pt idx="301">
                  <c:v>22.15879999999994</c:v>
                </c:pt>
                <c:pt idx="302">
                  <c:v>25.8126</c:v>
                </c:pt>
                <c:pt idx="303">
                  <c:v>15.9787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6095624"/>
        <c:axId val="-2086092504"/>
      </c:lineChart>
      <c:catAx>
        <c:axId val="-2086095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086092504"/>
        <c:crosses val="autoZero"/>
        <c:auto val="1"/>
        <c:lblAlgn val="ctr"/>
        <c:lblOffset val="100"/>
        <c:noMultiLvlLbl val="0"/>
      </c:catAx>
      <c:valAx>
        <c:axId val="-2086092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Gray Values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08609562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>
        <a:lumMod val="95000"/>
      </a:sysClr>
    </a:solidFill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"/>
          <c:y val="0.0282352941176471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19.0</c:v>
                </c:pt>
                <c:pt idx="1">
                  <c:v>18.33790000000004</c:v>
                </c:pt>
                <c:pt idx="2">
                  <c:v>19.65690000000004</c:v>
                </c:pt>
                <c:pt idx="3">
                  <c:v>20.88029999999996</c:v>
                </c:pt>
                <c:pt idx="4">
                  <c:v>21.401</c:v>
                </c:pt>
                <c:pt idx="5">
                  <c:v>21.54149999999996</c:v>
                </c:pt>
                <c:pt idx="6">
                  <c:v>35.60970000000001</c:v>
                </c:pt>
                <c:pt idx="7">
                  <c:v>41.9474</c:v>
                </c:pt>
                <c:pt idx="8">
                  <c:v>66.17409999999998</c:v>
                </c:pt>
                <c:pt idx="9">
                  <c:v>79.9912000000002</c:v>
                </c:pt>
                <c:pt idx="10">
                  <c:v>100.5032</c:v>
                </c:pt>
                <c:pt idx="11">
                  <c:v>101.5476000000001</c:v>
                </c:pt>
                <c:pt idx="12">
                  <c:v>84.96560000000002</c:v>
                </c:pt>
                <c:pt idx="13">
                  <c:v>66.5125</c:v>
                </c:pt>
                <c:pt idx="14">
                  <c:v>60.4464</c:v>
                </c:pt>
                <c:pt idx="15">
                  <c:v>52.26860000000001</c:v>
                </c:pt>
                <c:pt idx="16">
                  <c:v>58.4542</c:v>
                </c:pt>
                <c:pt idx="17">
                  <c:v>74.5457</c:v>
                </c:pt>
                <c:pt idx="18">
                  <c:v>80.4140000000002</c:v>
                </c:pt>
                <c:pt idx="19">
                  <c:v>71.61160000000002</c:v>
                </c:pt>
                <c:pt idx="20">
                  <c:v>66.2425</c:v>
                </c:pt>
                <c:pt idx="21">
                  <c:v>52.80260000000001</c:v>
                </c:pt>
                <c:pt idx="22">
                  <c:v>41.10700000000001</c:v>
                </c:pt>
                <c:pt idx="23">
                  <c:v>40.92050000000001</c:v>
                </c:pt>
                <c:pt idx="24">
                  <c:v>41.3776</c:v>
                </c:pt>
                <c:pt idx="25">
                  <c:v>37.67250000000005</c:v>
                </c:pt>
                <c:pt idx="26">
                  <c:v>37.4462</c:v>
                </c:pt>
                <c:pt idx="27">
                  <c:v>38.8066</c:v>
                </c:pt>
                <c:pt idx="28">
                  <c:v>41.09750000000001</c:v>
                </c:pt>
                <c:pt idx="29">
                  <c:v>44.59780000000001</c:v>
                </c:pt>
                <c:pt idx="30">
                  <c:v>41.0532</c:v>
                </c:pt>
                <c:pt idx="31">
                  <c:v>35.23130000000001</c:v>
                </c:pt>
                <c:pt idx="32">
                  <c:v>30.22639999999998</c:v>
                </c:pt>
                <c:pt idx="33">
                  <c:v>32.50060000000001</c:v>
                </c:pt>
                <c:pt idx="34">
                  <c:v>30.58269999999985</c:v>
                </c:pt>
                <c:pt idx="35">
                  <c:v>29.62839999999996</c:v>
                </c:pt>
                <c:pt idx="36">
                  <c:v>32.9809</c:v>
                </c:pt>
                <c:pt idx="37">
                  <c:v>38.3292</c:v>
                </c:pt>
                <c:pt idx="38">
                  <c:v>42.64230000000001</c:v>
                </c:pt>
                <c:pt idx="39">
                  <c:v>52.0482</c:v>
                </c:pt>
                <c:pt idx="40">
                  <c:v>65.8675</c:v>
                </c:pt>
                <c:pt idx="41">
                  <c:v>62.76330000000006</c:v>
                </c:pt>
                <c:pt idx="42">
                  <c:v>52.61360000000001</c:v>
                </c:pt>
                <c:pt idx="43">
                  <c:v>36.0164</c:v>
                </c:pt>
                <c:pt idx="44">
                  <c:v>25.47509999999992</c:v>
                </c:pt>
                <c:pt idx="45">
                  <c:v>22.65760000000002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18.74739999999996</c:v>
                </c:pt>
                <c:pt idx="49">
                  <c:v>18.30229999999996</c:v>
                </c:pt>
                <c:pt idx="50">
                  <c:v>17.70299999999998</c:v>
                </c:pt>
                <c:pt idx="51">
                  <c:v>18.0333</c:v>
                </c:pt>
                <c:pt idx="52">
                  <c:v>19.706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10.0</c:v>
                </c:pt>
                <c:pt idx="1">
                  <c:v>10.0</c:v>
                </c:pt>
                <c:pt idx="2">
                  <c:v>10.6529</c:v>
                </c:pt>
                <c:pt idx="3">
                  <c:v>10.9799</c:v>
                </c:pt>
                <c:pt idx="4">
                  <c:v>11.0</c:v>
                </c:pt>
                <c:pt idx="5">
                  <c:v>11.0</c:v>
                </c:pt>
                <c:pt idx="6">
                  <c:v>12.8367</c:v>
                </c:pt>
                <c:pt idx="7">
                  <c:v>13.0</c:v>
                </c:pt>
                <c:pt idx="8">
                  <c:v>13.6103</c:v>
                </c:pt>
                <c:pt idx="9">
                  <c:v>13.9413</c:v>
                </c:pt>
                <c:pt idx="10">
                  <c:v>14.0</c:v>
                </c:pt>
                <c:pt idx="11">
                  <c:v>14.0</c:v>
                </c:pt>
                <c:pt idx="12">
                  <c:v>14.0</c:v>
                </c:pt>
                <c:pt idx="13">
                  <c:v>16.254</c:v>
                </c:pt>
                <c:pt idx="14">
                  <c:v>18.37249999999996</c:v>
                </c:pt>
                <c:pt idx="15">
                  <c:v>23.39529999999996</c:v>
                </c:pt>
                <c:pt idx="16">
                  <c:v>27.75549999999996</c:v>
                </c:pt>
                <c:pt idx="17">
                  <c:v>31.0</c:v>
                </c:pt>
                <c:pt idx="18">
                  <c:v>30.86329999999996</c:v>
                </c:pt>
                <c:pt idx="19">
                  <c:v>29.6533</c:v>
                </c:pt>
                <c:pt idx="20">
                  <c:v>27.4878</c:v>
                </c:pt>
                <c:pt idx="21">
                  <c:v>27.0043</c:v>
                </c:pt>
                <c:pt idx="22">
                  <c:v>27.0</c:v>
                </c:pt>
                <c:pt idx="23">
                  <c:v>24.64110000000003</c:v>
                </c:pt>
                <c:pt idx="24">
                  <c:v>23.0</c:v>
                </c:pt>
                <c:pt idx="25">
                  <c:v>23.0</c:v>
                </c:pt>
                <c:pt idx="26">
                  <c:v>23.0</c:v>
                </c:pt>
                <c:pt idx="27">
                  <c:v>23.0</c:v>
                </c:pt>
                <c:pt idx="28">
                  <c:v>23.0</c:v>
                </c:pt>
                <c:pt idx="29">
                  <c:v>23.0</c:v>
                </c:pt>
                <c:pt idx="30">
                  <c:v>23.0</c:v>
                </c:pt>
                <c:pt idx="31">
                  <c:v>23.0</c:v>
                </c:pt>
                <c:pt idx="32">
                  <c:v>23.0</c:v>
                </c:pt>
                <c:pt idx="33">
                  <c:v>23.0</c:v>
                </c:pt>
                <c:pt idx="34">
                  <c:v>23.0</c:v>
                </c:pt>
                <c:pt idx="35">
                  <c:v>23.0</c:v>
                </c:pt>
                <c:pt idx="36">
                  <c:v>21.72029999999998</c:v>
                </c:pt>
                <c:pt idx="37">
                  <c:v>18.35690000000003</c:v>
                </c:pt>
                <c:pt idx="38">
                  <c:v>16.0</c:v>
                </c:pt>
                <c:pt idx="39">
                  <c:v>15.9711</c:v>
                </c:pt>
                <c:pt idx="40">
                  <c:v>11.5471</c:v>
                </c:pt>
                <c:pt idx="41">
                  <c:v>8.6768</c:v>
                </c:pt>
                <c:pt idx="42">
                  <c:v>7.9685</c:v>
                </c:pt>
                <c:pt idx="43">
                  <c:v>7.0</c:v>
                </c:pt>
                <c:pt idx="44">
                  <c:v>7.0</c:v>
                </c:pt>
                <c:pt idx="45">
                  <c:v>7.0</c:v>
                </c:pt>
                <c:pt idx="46">
                  <c:v>7.486000000000002</c:v>
                </c:pt>
                <c:pt idx="47">
                  <c:v>7.275700000000001</c:v>
                </c:pt>
                <c:pt idx="48">
                  <c:v>10.0502</c:v>
                </c:pt>
                <c:pt idx="49">
                  <c:v>10.0498</c:v>
                </c:pt>
                <c:pt idx="50">
                  <c:v>10.0</c:v>
                </c:pt>
                <c:pt idx="51">
                  <c:v>10.0</c:v>
                </c:pt>
                <c:pt idx="52">
                  <c:v>10.588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15.0</c:v>
                </c:pt>
                <c:pt idx="1">
                  <c:v>16.64849999999996</c:v>
                </c:pt>
                <c:pt idx="2">
                  <c:v>16.98209999999985</c:v>
                </c:pt>
                <c:pt idx="3">
                  <c:v>17.48609999999992</c:v>
                </c:pt>
                <c:pt idx="4">
                  <c:v>20.17909999999999</c:v>
                </c:pt>
                <c:pt idx="5">
                  <c:v>21.50519999999996</c:v>
                </c:pt>
                <c:pt idx="6">
                  <c:v>32.8671</c:v>
                </c:pt>
                <c:pt idx="7">
                  <c:v>33.94260000000001</c:v>
                </c:pt>
                <c:pt idx="8">
                  <c:v>34.0</c:v>
                </c:pt>
                <c:pt idx="9">
                  <c:v>34.0</c:v>
                </c:pt>
                <c:pt idx="10">
                  <c:v>34.0</c:v>
                </c:pt>
                <c:pt idx="11">
                  <c:v>34.0</c:v>
                </c:pt>
                <c:pt idx="12">
                  <c:v>34.0</c:v>
                </c:pt>
                <c:pt idx="13">
                  <c:v>34.0</c:v>
                </c:pt>
                <c:pt idx="14">
                  <c:v>34.0</c:v>
                </c:pt>
                <c:pt idx="15">
                  <c:v>34.0</c:v>
                </c:pt>
                <c:pt idx="16">
                  <c:v>34.0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34.0</c:v>
                </c:pt>
                <c:pt idx="22">
                  <c:v>33.5994</c:v>
                </c:pt>
                <c:pt idx="23">
                  <c:v>33.7419</c:v>
                </c:pt>
                <c:pt idx="24">
                  <c:v>33.8791</c:v>
                </c:pt>
                <c:pt idx="25">
                  <c:v>34.0</c:v>
                </c:pt>
                <c:pt idx="26">
                  <c:v>33.8122</c:v>
                </c:pt>
                <c:pt idx="27">
                  <c:v>33.53650000000001</c:v>
                </c:pt>
                <c:pt idx="28">
                  <c:v>33.9177</c:v>
                </c:pt>
                <c:pt idx="29">
                  <c:v>33.4705</c:v>
                </c:pt>
                <c:pt idx="30">
                  <c:v>33.02330000000001</c:v>
                </c:pt>
                <c:pt idx="31">
                  <c:v>31.11090000000004</c:v>
                </c:pt>
                <c:pt idx="32">
                  <c:v>27.76719999999996</c:v>
                </c:pt>
                <c:pt idx="33">
                  <c:v>24.3797</c:v>
                </c:pt>
                <c:pt idx="34">
                  <c:v>23.59339999999996</c:v>
                </c:pt>
                <c:pt idx="35">
                  <c:v>23.0</c:v>
                </c:pt>
                <c:pt idx="36">
                  <c:v>23.0</c:v>
                </c:pt>
                <c:pt idx="37">
                  <c:v>23.0</c:v>
                </c:pt>
                <c:pt idx="38">
                  <c:v>23.0</c:v>
                </c:pt>
                <c:pt idx="39">
                  <c:v>23.0</c:v>
                </c:pt>
                <c:pt idx="40">
                  <c:v>23.0</c:v>
                </c:pt>
                <c:pt idx="41">
                  <c:v>23.0</c:v>
                </c:pt>
                <c:pt idx="42">
                  <c:v>23.0</c:v>
                </c:pt>
                <c:pt idx="43">
                  <c:v>23.0</c:v>
                </c:pt>
                <c:pt idx="44">
                  <c:v>21.7999</c:v>
                </c:pt>
                <c:pt idx="45">
                  <c:v>21.0</c:v>
                </c:pt>
                <c:pt idx="46">
                  <c:v>19.65159999999999</c:v>
                </c:pt>
                <c:pt idx="47">
                  <c:v>16.97479999999996</c:v>
                </c:pt>
                <c:pt idx="48">
                  <c:v>15.9469</c:v>
                </c:pt>
                <c:pt idx="49">
                  <c:v>15.05250000000002</c:v>
                </c:pt>
                <c:pt idx="50">
                  <c:v>12.4743</c:v>
                </c:pt>
                <c:pt idx="51">
                  <c:v>12.0</c:v>
                </c:pt>
                <c:pt idx="52">
                  <c:v>12.0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4.0</c:v>
                </c:pt>
                <c:pt idx="1">
                  <c:v>1.6895</c:v>
                </c:pt>
                <c:pt idx="2">
                  <c:v>2.6748</c:v>
                </c:pt>
                <c:pt idx="3">
                  <c:v>3.3942</c:v>
                </c:pt>
                <c:pt idx="4">
                  <c:v>1.221799999999997</c:v>
                </c:pt>
                <c:pt idx="5">
                  <c:v>0.0363</c:v>
                </c:pt>
                <c:pt idx="6">
                  <c:v>2.7426</c:v>
                </c:pt>
                <c:pt idx="7">
                  <c:v>8.004900000000001</c:v>
                </c:pt>
                <c:pt idx="8">
                  <c:v>32.1741</c:v>
                </c:pt>
                <c:pt idx="9">
                  <c:v>45.99120000000001</c:v>
                </c:pt>
                <c:pt idx="10">
                  <c:v>66.5032</c:v>
                </c:pt>
                <c:pt idx="11">
                  <c:v>67.5476000000002</c:v>
                </c:pt>
                <c:pt idx="12">
                  <c:v>50.9656</c:v>
                </c:pt>
                <c:pt idx="13">
                  <c:v>32.5125</c:v>
                </c:pt>
                <c:pt idx="14">
                  <c:v>26.44639999999992</c:v>
                </c:pt>
                <c:pt idx="15">
                  <c:v>18.26859999999985</c:v>
                </c:pt>
                <c:pt idx="16">
                  <c:v>24.4542</c:v>
                </c:pt>
                <c:pt idx="17">
                  <c:v>40.54570000000001</c:v>
                </c:pt>
                <c:pt idx="18">
                  <c:v>46.414</c:v>
                </c:pt>
                <c:pt idx="19">
                  <c:v>37.6116</c:v>
                </c:pt>
                <c:pt idx="20">
                  <c:v>32.24250000000005</c:v>
                </c:pt>
                <c:pt idx="21">
                  <c:v>18.80259999999998</c:v>
                </c:pt>
                <c:pt idx="22">
                  <c:v>7.5076</c:v>
                </c:pt>
                <c:pt idx="23">
                  <c:v>7.1786</c:v>
                </c:pt>
                <c:pt idx="24">
                  <c:v>7.4985</c:v>
                </c:pt>
                <c:pt idx="25">
                  <c:v>3.672499999999998</c:v>
                </c:pt>
                <c:pt idx="26">
                  <c:v>3.634</c:v>
                </c:pt>
                <c:pt idx="27">
                  <c:v>5.2701</c:v>
                </c:pt>
                <c:pt idx="28">
                  <c:v>7.1797</c:v>
                </c:pt>
                <c:pt idx="29">
                  <c:v>11.1273</c:v>
                </c:pt>
                <c:pt idx="30">
                  <c:v>8.029800000000001</c:v>
                </c:pt>
                <c:pt idx="31">
                  <c:v>4.120399999999997</c:v>
                </c:pt>
                <c:pt idx="32">
                  <c:v>2.459199999999999</c:v>
                </c:pt>
                <c:pt idx="33">
                  <c:v>8.120900000000001</c:v>
                </c:pt>
                <c:pt idx="34">
                  <c:v>6.989300000000008</c:v>
                </c:pt>
                <c:pt idx="35">
                  <c:v>6.628399999999996</c:v>
                </c:pt>
                <c:pt idx="36">
                  <c:v>9.9809</c:v>
                </c:pt>
                <c:pt idx="37">
                  <c:v>15.3292</c:v>
                </c:pt>
                <c:pt idx="38">
                  <c:v>19.64229999999996</c:v>
                </c:pt>
                <c:pt idx="39">
                  <c:v>29.04819999999996</c:v>
                </c:pt>
                <c:pt idx="40">
                  <c:v>42.8675</c:v>
                </c:pt>
                <c:pt idx="41">
                  <c:v>39.76330000000006</c:v>
                </c:pt>
                <c:pt idx="42">
                  <c:v>29.61360000000003</c:v>
                </c:pt>
                <c:pt idx="43">
                  <c:v>13.0164</c:v>
                </c:pt>
                <c:pt idx="44">
                  <c:v>3.6752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2.8004</c:v>
                </c:pt>
                <c:pt idx="49">
                  <c:v>3.2498</c:v>
                </c:pt>
                <c:pt idx="50">
                  <c:v>5.2287</c:v>
                </c:pt>
                <c:pt idx="51">
                  <c:v>6.033300000000001</c:v>
                </c:pt>
                <c:pt idx="52">
                  <c:v>7.706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5928872"/>
        <c:axId val="-2115886680"/>
      </c:scatterChart>
      <c:valAx>
        <c:axId val="-2115928872"/>
        <c:scaling>
          <c:orientation val="minMax"/>
          <c:max val="52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15886680"/>
        <c:crosses val="autoZero"/>
        <c:crossBetween val="midCat"/>
      </c:valAx>
      <c:valAx>
        <c:axId val="-211588668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15928872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yVal>
            <c:numRef>
              <c:f>Sheet1!$B$1:$B$162</c:f>
              <c:numCache>
                <c:formatCode>General</c:formatCode>
                <c:ptCount val="162"/>
                <c:pt idx="0">
                  <c:v>22.0</c:v>
                </c:pt>
                <c:pt idx="1">
                  <c:v>23.95299999999999</c:v>
                </c:pt>
                <c:pt idx="2">
                  <c:v>23.72209999999998</c:v>
                </c:pt>
                <c:pt idx="3">
                  <c:v>24.02480000000002</c:v>
                </c:pt>
                <c:pt idx="4">
                  <c:v>26.8134</c:v>
                </c:pt>
                <c:pt idx="5">
                  <c:v>30.02809999999998</c:v>
                </c:pt>
                <c:pt idx="6">
                  <c:v>33.63570000000003</c:v>
                </c:pt>
                <c:pt idx="7">
                  <c:v>35.0</c:v>
                </c:pt>
                <c:pt idx="8">
                  <c:v>34.057</c:v>
                </c:pt>
                <c:pt idx="9">
                  <c:v>33.4748</c:v>
                </c:pt>
                <c:pt idx="10">
                  <c:v>31.97219999999998</c:v>
                </c:pt>
                <c:pt idx="11">
                  <c:v>32.49820000000001</c:v>
                </c:pt>
                <c:pt idx="12">
                  <c:v>33.55520000000001</c:v>
                </c:pt>
                <c:pt idx="13">
                  <c:v>33.0589</c:v>
                </c:pt>
                <c:pt idx="14">
                  <c:v>32.8185</c:v>
                </c:pt>
                <c:pt idx="15">
                  <c:v>33.0775</c:v>
                </c:pt>
                <c:pt idx="16">
                  <c:v>32.7745</c:v>
                </c:pt>
                <c:pt idx="17">
                  <c:v>33.92740000000001</c:v>
                </c:pt>
                <c:pt idx="18">
                  <c:v>33.5606</c:v>
                </c:pt>
                <c:pt idx="19">
                  <c:v>33.27330000000001</c:v>
                </c:pt>
                <c:pt idx="20">
                  <c:v>33.8385</c:v>
                </c:pt>
                <c:pt idx="21">
                  <c:v>35.1304</c:v>
                </c:pt>
                <c:pt idx="22">
                  <c:v>35.5155</c:v>
                </c:pt>
                <c:pt idx="23">
                  <c:v>34.14290000000001</c:v>
                </c:pt>
                <c:pt idx="24">
                  <c:v>34.0116</c:v>
                </c:pt>
                <c:pt idx="25">
                  <c:v>35.6119</c:v>
                </c:pt>
                <c:pt idx="26">
                  <c:v>36.79500000000003</c:v>
                </c:pt>
                <c:pt idx="27">
                  <c:v>37.87580000000001</c:v>
                </c:pt>
                <c:pt idx="28">
                  <c:v>39.448</c:v>
                </c:pt>
                <c:pt idx="29">
                  <c:v>41.0167</c:v>
                </c:pt>
                <c:pt idx="30">
                  <c:v>41.0478</c:v>
                </c:pt>
                <c:pt idx="31">
                  <c:v>39.9752</c:v>
                </c:pt>
                <c:pt idx="32">
                  <c:v>39.73910000000003</c:v>
                </c:pt>
                <c:pt idx="33">
                  <c:v>40.1026</c:v>
                </c:pt>
                <c:pt idx="34">
                  <c:v>41.5566</c:v>
                </c:pt>
                <c:pt idx="35">
                  <c:v>43.9962</c:v>
                </c:pt>
                <c:pt idx="36">
                  <c:v>48.12750000000001</c:v>
                </c:pt>
                <c:pt idx="37">
                  <c:v>54.0062</c:v>
                </c:pt>
                <c:pt idx="38">
                  <c:v>57.97620000000001</c:v>
                </c:pt>
                <c:pt idx="39">
                  <c:v>65.7248</c:v>
                </c:pt>
                <c:pt idx="40">
                  <c:v>69.0807</c:v>
                </c:pt>
                <c:pt idx="41">
                  <c:v>73.7578</c:v>
                </c:pt>
                <c:pt idx="42">
                  <c:v>78.11720000000002</c:v>
                </c:pt>
                <c:pt idx="43">
                  <c:v>85.9544</c:v>
                </c:pt>
                <c:pt idx="44">
                  <c:v>88.9457</c:v>
                </c:pt>
                <c:pt idx="45">
                  <c:v>91.52259999999998</c:v>
                </c:pt>
                <c:pt idx="46">
                  <c:v>94.4286</c:v>
                </c:pt>
                <c:pt idx="47">
                  <c:v>99.7408</c:v>
                </c:pt>
                <c:pt idx="48">
                  <c:v>110.2023</c:v>
                </c:pt>
                <c:pt idx="49">
                  <c:v>131.8658</c:v>
                </c:pt>
                <c:pt idx="50">
                  <c:v>148.5520000000001</c:v>
                </c:pt>
                <c:pt idx="51">
                  <c:v>142.8855</c:v>
                </c:pt>
                <c:pt idx="52">
                  <c:v>132.7119</c:v>
                </c:pt>
                <c:pt idx="53">
                  <c:v>134.131</c:v>
                </c:pt>
                <c:pt idx="54">
                  <c:v>145.8058</c:v>
                </c:pt>
                <c:pt idx="55">
                  <c:v>162.3276000000001</c:v>
                </c:pt>
                <c:pt idx="56">
                  <c:v>173.6824000000001</c:v>
                </c:pt>
                <c:pt idx="57">
                  <c:v>192.3103</c:v>
                </c:pt>
                <c:pt idx="58">
                  <c:v>213.4302</c:v>
                </c:pt>
                <c:pt idx="59">
                  <c:v>224.1612</c:v>
                </c:pt>
                <c:pt idx="60">
                  <c:v>231.3851000000001</c:v>
                </c:pt>
                <c:pt idx="61">
                  <c:v>252.0248</c:v>
                </c:pt>
                <c:pt idx="62">
                  <c:v>235.8145</c:v>
                </c:pt>
                <c:pt idx="63">
                  <c:v>225.2495</c:v>
                </c:pt>
                <c:pt idx="64">
                  <c:v>214.8596</c:v>
                </c:pt>
                <c:pt idx="65">
                  <c:v>209.8147</c:v>
                </c:pt>
                <c:pt idx="66">
                  <c:v>218.9203000000001</c:v>
                </c:pt>
                <c:pt idx="67">
                  <c:v>223.9165</c:v>
                </c:pt>
                <c:pt idx="68">
                  <c:v>227.9006</c:v>
                </c:pt>
                <c:pt idx="69">
                  <c:v>238.1429</c:v>
                </c:pt>
                <c:pt idx="70">
                  <c:v>250.6749</c:v>
                </c:pt>
                <c:pt idx="71">
                  <c:v>255.0</c:v>
                </c:pt>
                <c:pt idx="72">
                  <c:v>251.768</c:v>
                </c:pt>
                <c:pt idx="73">
                  <c:v>233.9973000000001</c:v>
                </c:pt>
                <c:pt idx="74">
                  <c:v>205.0121</c:v>
                </c:pt>
                <c:pt idx="75">
                  <c:v>201.2945999999999</c:v>
                </c:pt>
                <c:pt idx="76">
                  <c:v>204.8439</c:v>
                </c:pt>
                <c:pt idx="77">
                  <c:v>217.1512000000001</c:v>
                </c:pt>
                <c:pt idx="78">
                  <c:v>232.3208000000001</c:v>
                </c:pt>
                <c:pt idx="79">
                  <c:v>250.252</c:v>
                </c:pt>
                <c:pt idx="80">
                  <c:v>255.0</c:v>
                </c:pt>
                <c:pt idx="81">
                  <c:v>255.0</c:v>
                </c:pt>
                <c:pt idx="82">
                  <c:v>255.0</c:v>
                </c:pt>
                <c:pt idx="83">
                  <c:v>255.0</c:v>
                </c:pt>
                <c:pt idx="84">
                  <c:v>255.0</c:v>
                </c:pt>
                <c:pt idx="85">
                  <c:v>255.0</c:v>
                </c:pt>
                <c:pt idx="86">
                  <c:v>255.0</c:v>
                </c:pt>
                <c:pt idx="87">
                  <c:v>255.0</c:v>
                </c:pt>
                <c:pt idx="88">
                  <c:v>255.0</c:v>
                </c:pt>
                <c:pt idx="89">
                  <c:v>255.0</c:v>
                </c:pt>
                <c:pt idx="90">
                  <c:v>255.0</c:v>
                </c:pt>
                <c:pt idx="91">
                  <c:v>255.0</c:v>
                </c:pt>
                <c:pt idx="92">
                  <c:v>255.0</c:v>
                </c:pt>
                <c:pt idx="93">
                  <c:v>255.0</c:v>
                </c:pt>
                <c:pt idx="94">
                  <c:v>255.0</c:v>
                </c:pt>
                <c:pt idx="95">
                  <c:v>255.0</c:v>
                </c:pt>
                <c:pt idx="96">
                  <c:v>255.0</c:v>
                </c:pt>
                <c:pt idx="97">
                  <c:v>255.0</c:v>
                </c:pt>
                <c:pt idx="98">
                  <c:v>255.0</c:v>
                </c:pt>
                <c:pt idx="99">
                  <c:v>255.0</c:v>
                </c:pt>
                <c:pt idx="100">
                  <c:v>255.0</c:v>
                </c:pt>
                <c:pt idx="101">
                  <c:v>255.0</c:v>
                </c:pt>
                <c:pt idx="102">
                  <c:v>255.0</c:v>
                </c:pt>
                <c:pt idx="103">
                  <c:v>255.0</c:v>
                </c:pt>
                <c:pt idx="104">
                  <c:v>255.0</c:v>
                </c:pt>
                <c:pt idx="105">
                  <c:v>255.0</c:v>
                </c:pt>
                <c:pt idx="106">
                  <c:v>250.4113</c:v>
                </c:pt>
                <c:pt idx="107">
                  <c:v>241.7807</c:v>
                </c:pt>
                <c:pt idx="108">
                  <c:v>231.8685</c:v>
                </c:pt>
                <c:pt idx="109">
                  <c:v>222.0246</c:v>
                </c:pt>
                <c:pt idx="110">
                  <c:v>210.1102</c:v>
                </c:pt>
                <c:pt idx="111">
                  <c:v>193.2611</c:v>
                </c:pt>
                <c:pt idx="112">
                  <c:v>169.5217</c:v>
                </c:pt>
                <c:pt idx="113">
                  <c:v>140.694</c:v>
                </c:pt>
                <c:pt idx="114">
                  <c:v>114.896</c:v>
                </c:pt>
                <c:pt idx="115">
                  <c:v>93.71430000000002</c:v>
                </c:pt>
                <c:pt idx="116">
                  <c:v>80.9752</c:v>
                </c:pt>
                <c:pt idx="117">
                  <c:v>74.74560000000002</c:v>
                </c:pt>
                <c:pt idx="118">
                  <c:v>70.0181</c:v>
                </c:pt>
                <c:pt idx="119">
                  <c:v>64.9376000000001</c:v>
                </c:pt>
                <c:pt idx="120">
                  <c:v>61.8509</c:v>
                </c:pt>
                <c:pt idx="121">
                  <c:v>58.0497</c:v>
                </c:pt>
                <c:pt idx="122">
                  <c:v>55.17820000000001</c:v>
                </c:pt>
                <c:pt idx="123">
                  <c:v>53.8415</c:v>
                </c:pt>
                <c:pt idx="124">
                  <c:v>52.56390000000001</c:v>
                </c:pt>
                <c:pt idx="125">
                  <c:v>52.6768</c:v>
                </c:pt>
                <c:pt idx="126">
                  <c:v>51.4745</c:v>
                </c:pt>
                <c:pt idx="127">
                  <c:v>53.4534</c:v>
                </c:pt>
                <c:pt idx="128">
                  <c:v>58.59300000000001</c:v>
                </c:pt>
                <c:pt idx="129">
                  <c:v>65.37399999999998</c:v>
                </c:pt>
                <c:pt idx="130">
                  <c:v>69.12529999999998</c:v>
                </c:pt>
                <c:pt idx="131">
                  <c:v>71.162</c:v>
                </c:pt>
                <c:pt idx="132">
                  <c:v>74.5901</c:v>
                </c:pt>
                <c:pt idx="133">
                  <c:v>77.30430000000001</c:v>
                </c:pt>
                <c:pt idx="134">
                  <c:v>79.3165</c:v>
                </c:pt>
                <c:pt idx="135">
                  <c:v>81.7324</c:v>
                </c:pt>
                <c:pt idx="136">
                  <c:v>84.2655</c:v>
                </c:pt>
                <c:pt idx="137">
                  <c:v>87.4437</c:v>
                </c:pt>
                <c:pt idx="138">
                  <c:v>89.14289999999998</c:v>
                </c:pt>
                <c:pt idx="139">
                  <c:v>89.7356</c:v>
                </c:pt>
                <c:pt idx="140">
                  <c:v>92.3573</c:v>
                </c:pt>
                <c:pt idx="141">
                  <c:v>96.057</c:v>
                </c:pt>
                <c:pt idx="142">
                  <c:v>96.62029999999998</c:v>
                </c:pt>
                <c:pt idx="143">
                  <c:v>98.525</c:v>
                </c:pt>
                <c:pt idx="144">
                  <c:v>105.3627</c:v>
                </c:pt>
                <c:pt idx="145">
                  <c:v>106.4391</c:v>
                </c:pt>
                <c:pt idx="146">
                  <c:v>107.2908</c:v>
                </c:pt>
                <c:pt idx="147">
                  <c:v>109.7958</c:v>
                </c:pt>
                <c:pt idx="148">
                  <c:v>109.3265</c:v>
                </c:pt>
                <c:pt idx="149">
                  <c:v>106.4855</c:v>
                </c:pt>
                <c:pt idx="150">
                  <c:v>107.3975</c:v>
                </c:pt>
                <c:pt idx="151">
                  <c:v>109.3667</c:v>
                </c:pt>
                <c:pt idx="152">
                  <c:v>111.6025</c:v>
                </c:pt>
                <c:pt idx="153">
                  <c:v>114.6368</c:v>
                </c:pt>
                <c:pt idx="154">
                  <c:v>118.4008</c:v>
                </c:pt>
                <c:pt idx="155">
                  <c:v>119.4783</c:v>
                </c:pt>
                <c:pt idx="156">
                  <c:v>119.2133</c:v>
                </c:pt>
                <c:pt idx="157">
                  <c:v>118.5231</c:v>
                </c:pt>
                <c:pt idx="158">
                  <c:v>116.8272</c:v>
                </c:pt>
                <c:pt idx="159">
                  <c:v>117.5933</c:v>
                </c:pt>
                <c:pt idx="160">
                  <c:v>121.1988</c:v>
                </c:pt>
                <c:pt idx="161">
                  <c:v>125.0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6187528"/>
        <c:axId val="-2086182088"/>
      </c:scatterChart>
      <c:valAx>
        <c:axId val="-2086187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distance</a:t>
                </a:r>
              </a:p>
            </c:rich>
          </c:tx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86182088"/>
        <c:crosses val="autoZero"/>
        <c:crossBetween val="midCat"/>
      </c:valAx>
      <c:valAx>
        <c:axId val="-20861820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gray values</a:t>
                </a:r>
              </a:p>
            </c:rich>
          </c:tx>
          <c:layout>
            <c:manualLayout>
              <c:xMode val="edge"/>
              <c:yMode val="edge"/>
              <c:x val="0.00721153846153846"/>
              <c:y val="0.267472933070867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0861875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Intensity line profiles</a:t>
            </a:r>
          </a:p>
        </c:rich>
      </c:tx>
      <c:layout>
        <c:manualLayout>
          <c:xMode val="edge"/>
          <c:yMode val="edge"/>
          <c:x val="0.223645270147683"/>
          <c:y val="0.0282352941176471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raw</c:v>
                </c:pt>
              </c:strCache>
            </c:strRef>
          </c:tx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Sheet1!$B$2:$B$54</c:f>
              <c:numCache>
                <c:formatCode>General</c:formatCode>
                <c:ptCount val="53"/>
                <c:pt idx="0">
                  <c:v>19.0</c:v>
                </c:pt>
                <c:pt idx="1">
                  <c:v>18.33790000000002</c:v>
                </c:pt>
                <c:pt idx="2">
                  <c:v>19.65690000000002</c:v>
                </c:pt>
                <c:pt idx="3">
                  <c:v>20.88029999999997</c:v>
                </c:pt>
                <c:pt idx="4">
                  <c:v>21.401</c:v>
                </c:pt>
                <c:pt idx="5">
                  <c:v>21.54149999999997</c:v>
                </c:pt>
                <c:pt idx="6">
                  <c:v>35.60970000000001</c:v>
                </c:pt>
                <c:pt idx="7">
                  <c:v>41.9474</c:v>
                </c:pt>
                <c:pt idx="8">
                  <c:v>66.17409999999998</c:v>
                </c:pt>
                <c:pt idx="9">
                  <c:v>79.9912000000002</c:v>
                </c:pt>
                <c:pt idx="10">
                  <c:v>100.5032</c:v>
                </c:pt>
                <c:pt idx="11">
                  <c:v>101.5476</c:v>
                </c:pt>
                <c:pt idx="12">
                  <c:v>84.96560000000002</c:v>
                </c:pt>
                <c:pt idx="13">
                  <c:v>66.5125</c:v>
                </c:pt>
                <c:pt idx="14">
                  <c:v>60.4464</c:v>
                </c:pt>
                <c:pt idx="15">
                  <c:v>52.26860000000001</c:v>
                </c:pt>
                <c:pt idx="16">
                  <c:v>58.4542</c:v>
                </c:pt>
                <c:pt idx="17">
                  <c:v>74.5457</c:v>
                </c:pt>
                <c:pt idx="18">
                  <c:v>80.4140000000002</c:v>
                </c:pt>
                <c:pt idx="19">
                  <c:v>71.61160000000002</c:v>
                </c:pt>
                <c:pt idx="20">
                  <c:v>66.2425</c:v>
                </c:pt>
                <c:pt idx="21">
                  <c:v>52.80260000000001</c:v>
                </c:pt>
                <c:pt idx="22">
                  <c:v>41.10700000000001</c:v>
                </c:pt>
                <c:pt idx="23">
                  <c:v>40.92050000000001</c:v>
                </c:pt>
                <c:pt idx="24">
                  <c:v>41.3776</c:v>
                </c:pt>
                <c:pt idx="25">
                  <c:v>37.67250000000004</c:v>
                </c:pt>
                <c:pt idx="26">
                  <c:v>37.4462</c:v>
                </c:pt>
                <c:pt idx="27">
                  <c:v>38.8066</c:v>
                </c:pt>
                <c:pt idx="28">
                  <c:v>41.09750000000001</c:v>
                </c:pt>
                <c:pt idx="29">
                  <c:v>44.59780000000001</c:v>
                </c:pt>
                <c:pt idx="30">
                  <c:v>41.0532</c:v>
                </c:pt>
                <c:pt idx="31">
                  <c:v>35.23130000000001</c:v>
                </c:pt>
                <c:pt idx="32">
                  <c:v>30.22639999999998</c:v>
                </c:pt>
                <c:pt idx="33">
                  <c:v>32.50060000000001</c:v>
                </c:pt>
                <c:pt idx="34">
                  <c:v>30.58269999999986</c:v>
                </c:pt>
                <c:pt idx="35">
                  <c:v>29.62839999999997</c:v>
                </c:pt>
                <c:pt idx="36">
                  <c:v>32.9809</c:v>
                </c:pt>
                <c:pt idx="37">
                  <c:v>38.3292</c:v>
                </c:pt>
                <c:pt idx="38">
                  <c:v>42.64230000000001</c:v>
                </c:pt>
                <c:pt idx="39">
                  <c:v>52.0482</c:v>
                </c:pt>
                <c:pt idx="40">
                  <c:v>65.8675</c:v>
                </c:pt>
                <c:pt idx="41">
                  <c:v>62.76330000000005</c:v>
                </c:pt>
                <c:pt idx="42">
                  <c:v>52.61360000000001</c:v>
                </c:pt>
                <c:pt idx="43">
                  <c:v>36.0164</c:v>
                </c:pt>
                <c:pt idx="44">
                  <c:v>25.47509999999997</c:v>
                </c:pt>
                <c:pt idx="45">
                  <c:v>22.65760000000001</c:v>
                </c:pt>
                <c:pt idx="46">
                  <c:v>19.7912</c:v>
                </c:pt>
                <c:pt idx="47">
                  <c:v>19.2669</c:v>
                </c:pt>
                <c:pt idx="48">
                  <c:v>18.74739999999997</c:v>
                </c:pt>
                <c:pt idx="49">
                  <c:v>18.30229999999997</c:v>
                </c:pt>
                <c:pt idx="50">
                  <c:v>17.70299999999998</c:v>
                </c:pt>
                <c:pt idx="51">
                  <c:v>18.0333</c:v>
                </c:pt>
                <c:pt idx="52">
                  <c:v>19.706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erode</c:v>
                </c:pt>
              </c:strCache>
            </c:strRef>
          </c:tx>
          <c:spPr>
            <a:ln>
              <a:solidFill>
                <a:schemeClr val="accent6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Sheet1!$D$2:$D$54</c:f>
              <c:numCache>
                <c:formatCode>General</c:formatCode>
                <c:ptCount val="53"/>
                <c:pt idx="0">
                  <c:v>10.0</c:v>
                </c:pt>
                <c:pt idx="1">
                  <c:v>10.0</c:v>
                </c:pt>
                <c:pt idx="2">
                  <c:v>10.6529</c:v>
                </c:pt>
                <c:pt idx="3">
                  <c:v>10.9799</c:v>
                </c:pt>
                <c:pt idx="4">
                  <c:v>11.0</c:v>
                </c:pt>
                <c:pt idx="5">
                  <c:v>11.0</c:v>
                </c:pt>
                <c:pt idx="6">
                  <c:v>12.8367</c:v>
                </c:pt>
                <c:pt idx="7">
                  <c:v>13.0</c:v>
                </c:pt>
                <c:pt idx="8">
                  <c:v>13.6103</c:v>
                </c:pt>
                <c:pt idx="9">
                  <c:v>13.9413</c:v>
                </c:pt>
                <c:pt idx="10">
                  <c:v>14.0</c:v>
                </c:pt>
                <c:pt idx="11">
                  <c:v>14.0</c:v>
                </c:pt>
                <c:pt idx="12">
                  <c:v>14.0</c:v>
                </c:pt>
                <c:pt idx="13">
                  <c:v>16.254</c:v>
                </c:pt>
                <c:pt idx="14">
                  <c:v>18.37249999999997</c:v>
                </c:pt>
                <c:pt idx="15">
                  <c:v>23.39529999999997</c:v>
                </c:pt>
                <c:pt idx="16">
                  <c:v>27.75549999999997</c:v>
                </c:pt>
                <c:pt idx="17">
                  <c:v>31.0</c:v>
                </c:pt>
                <c:pt idx="18">
                  <c:v>30.86329999999997</c:v>
                </c:pt>
                <c:pt idx="19">
                  <c:v>29.6533</c:v>
                </c:pt>
                <c:pt idx="20">
                  <c:v>27.4878</c:v>
                </c:pt>
                <c:pt idx="21">
                  <c:v>27.0043</c:v>
                </c:pt>
                <c:pt idx="22">
                  <c:v>27.0</c:v>
                </c:pt>
                <c:pt idx="23">
                  <c:v>24.64110000000002</c:v>
                </c:pt>
                <c:pt idx="24">
                  <c:v>23.0</c:v>
                </c:pt>
                <c:pt idx="25">
                  <c:v>23.0</c:v>
                </c:pt>
                <c:pt idx="26">
                  <c:v>23.0</c:v>
                </c:pt>
                <c:pt idx="27">
                  <c:v>23.0</c:v>
                </c:pt>
                <c:pt idx="28">
                  <c:v>23.0</c:v>
                </c:pt>
                <c:pt idx="29">
                  <c:v>23.0</c:v>
                </c:pt>
                <c:pt idx="30">
                  <c:v>23.0</c:v>
                </c:pt>
                <c:pt idx="31">
                  <c:v>23.0</c:v>
                </c:pt>
                <c:pt idx="32">
                  <c:v>23.0</c:v>
                </c:pt>
                <c:pt idx="33">
                  <c:v>23.0</c:v>
                </c:pt>
                <c:pt idx="34">
                  <c:v>23.0</c:v>
                </c:pt>
                <c:pt idx="35">
                  <c:v>23.0</c:v>
                </c:pt>
                <c:pt idx="36">
                  <c:v>21.72029999999998</c:v>
                </c:pt>
                <c:pt idx="37">
                  <c:v>18.35690000000002</c:v>
                </c:pt>
                <c:pt idx="38">
                  <c:v>16.0</c:v>
                </c:pt>
                <c:pt idx="39">
                  <c:v>15.9711</c:v>
                </c:pt>
                <c:pt idx="40">
                  <c:v>11.5471</c:v>
                </c:pt>
                <c:pt idx="41">
                  <c:v>8.6768</c:v>
                </c:pt>
                <c:pt idx="42">
                  <c:v>7.9685</c:v>
                </c:pt>
                <c:pt idx="43">
                  <c:v>7.0</c:v>
                </c:pt>
                <c:pt idx="44">
                  <c:v>7.0</c:v>
                </c:pt>
                <c:pt idx="45">
                  <c:v>7.0</c:v>
                </c:pt>
                <c:pt idx="46">
                  <c:v>7.486000000000002</c:v>
                </c:pt>
                <c:pt idx="47">
                  <c:v>7.275700000000001</c:v>
                </c:pt>
                <c:pt idx="48">
                  <c:v>10.0502</c:v>
                </c:pt>
                <c:pt idx="49">
                  <c:v>10.0498</c:v>
                </c:pt>
                <c:pt idx="50">
                  <c:v>10.0</c:v>
                </c:pt>
                <c:pt idx="51">
                  <c:v>10.0</c:v>
                </c:pt>
                <c:pt idx="52">
                  <c:v>10.588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dilate(erode)</c:v>
                </c:pt>
              </c:strCache>
            </c:strRef>
          </c:tx>
          <c:spPr>
            <a:ln>
              <a:solidFill>
                <a:srgbClr val="FFFF00"/>
              </a:solidFill>
              <a:prstDash val="sysDot"/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Sheet1!$F$2:$F$54</c:f>
              <c:numCache>
                <c:formatCode>General</c:formatCode>
                <c:ptCount val="53"/>
                <c:pt idx="0">
                  <c:v>15.0</c:v>
                </c:pt>
                <c:pt idx="1">
                  <c:v>16.64849999999997</c:v>
                </c:pt>
                <c:pt idx="2">
                  <c:v>16.98209999999986</c:v>
                </c:pt>
                <c:pt idx="3">
                  <c:v>17.48609999999993</c:v>
                </c:pt>
                <c:pt idx="4">
                  <c:v>20.17909999999999</c:v>
                </c:pt>
                <c:pt idx="5">
                  <c:v>21.50519999999997</c:v>
                </c:pt>
                <c:pt idx="6">
                  <c:v>32.8671</c:v>
                </c:pt>
                <c:pt idx="7">
                  <c:v>33.94260000000001</c:v>
                </c:pt>
                <c:pt idx="8">
                  <c:v>34.0</c:v>
                </c:pt>
                <c:pt idx="9">
                  <c:v>34.0</c:v>
                </c:pt>
                <c:pt idx="10">
                  <c:v>34.0</c:v>
                </c:pt>
                <c:pt idx="11">
                  <c:v>34.0</c:v>
                </c:pt>
                <c:pt idx="12">
                  <c:v>34.0</c:v>
                </c:pt>
                <c:pt idx="13">
                  <c:v>34.0</c:v>
                </c:pt>
                <c:pt idx="14">
                  <c:v>34.0</c:v>
                </c:pt>
                <c:pt idx="15">
                  <c:v>34.0</c:v>
                </c:pt>
                <c:pt idx="16">
                  <c:v>34.0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34.0</c:v>
                </c:pt>
                <c:pt idx="22">
                  <c:v>33.5994</c:v>
                </c:pt>
                <c:pt idx="23">
                  <c:v>33.7419</c:v>
                </c:pt>
                <c:pt idx="24">
                  <c:v>33.8791</c:v>
                </c:pt>
                <c:pt idx="25">
                  <c:v>34.0</c:v>
                </c:pt>
                <c:pt idx="26">
                  <c:v>33.8122</c:v>
                </c:pt>
                <c:pt idx="27">
                  <c:v>33.53650000000001</c:v>
                </c:pt>
                <c:pt idx="28">
                  <c:v>33.9177</c:v>
                </c:pt>
                <c:pt idx="29">
                  <c:v>33.4705</c:v>
                </c:pt>
                <c:pt idx="30">
                  <c:v>33.02330000000001</c:v>
                </c:pt>
                <c:pt idx="31">
                  <c:v>31.11090000000002</c:v>
                </c:pt>
                <c:pt idx="32">
                  <c:v>27.76719999999997</c:v>
                </c:pt>
                <c:pt idx="33">
                  <c:v>24.3797</c:v>
                </c:pt>
                <c:pt idx="34">
                  <c:v>23.59339999999997</c:v>
                </c:pt>
                <c:pt idx="35">
                  <c:v>23.0</c:v>
                </c:pt>
                <c:pt idx="36">
                  <c:v>23.0</c:v>
                </c:pt>
                <c:pt idx="37">
                  <c:v>23.0</c:v>
                </c:pt>
                <c:pt idx="38">
                  <c:v>23.0</c:v>
                </c:pt>
                <c:pt idx="39">
                  <c:v>23.0</c:v>
                </c:pt>
                <c:pt idx="40">
                  <c:v>23.0</c:v>
                </c:pt>
                <c:pt idx="41">
                  <c:v>23.0</c:v>
                </c:pt>
                <c:pt idx="42">
                  <c:v>23.0</c:v>
                </c:pt>
                <c:pt idx="43">
                  <c:v>23.0</c:v>
                </c:pt>
                <c:pt idx="44">
                  <c:v>21.7999</c:v>
                </c:pt>
                <c:pt idx="45">
                  <c:v>21.0</c:v>
                </c:pt>
                <c:pt idx="46">
                  <c:v>19.65159999999999</c:v>
                </c:pt>
                <c:pt idx="47">
                  <c:v>16.97479999999997</c:v>
                </c:pt>
                <c:pt idx="48">
                  <c:v>15.9469</c:v>
                </c:pt>
                <c:pt idx="49">
                  <c:v>15.05250000000002</c:v>
                </c:pt>
                <c:pt idx="50">
                  <c:v>12.4743</c:v>
                </c:pt>
                <c:pt idx="51">
                  <c:v>12.0</c:v>
                </c:pt>
                <c:pt idx="52">
                  <c:v>12.0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top-hat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Sheet1!$A$2:$A$54</c:f>
              <c:numCache>
                <c:formatCode>General</c:formatCode>
                <c:ptCount val="5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</c:numCache>
            </c:numRef>
          </c:xVal>
          <c:yVal>
            <c:numRef>
              <c:f>Sheet1!$H$2:$H$54</c:f>
              <c:numCache>
                <c:formatCode>General</c:formatCode>
                <c:ptCount val="53"/>
                <c:pt idx="0">
                  <c:v>4.0</c:v>
                </c:pt>
                <c:pt idx="1">
                  <c:v>1.6895</c:v>
                </c:pt>
                <c:pt idx="2">
                  <c:v>2.6748</c:v>
                </c:pt>
                <c:pt idx="3">
                  <c:v>3.3942</c:v>
                </c:pt>
                <c:pt idx="4">
                  <c:v>1.221799999999998</c:v>
                </c:pt>
                <c:pt idx="5">
                  <c:v>0.0363</c:v>
                </c:pt>
                <c:pt idx="6">
                  <c:v>2.7426</c:v>
                </c:pt>
                <c:pt idx="7">
                  <c:v>8.004900000000001</c:v>
                </c:pt>
                <c:pt idx="8">
                  <c:v>32.1741</c:v>
                </c:pt>
                <c:pt idx="9">
                  <c:v>45.99120000000001</c:v>
                </c:pt>
                <c:pt idx="10">
                  <c:v>66.5032</c:v>
                </c:pt>
                <c:pt idx="11">
                  <c:v>67.5476000000002</c:v>
                </c:pt>
                <c:pt idx="12">
                  <c:v>50.9656</c:v>
                </c:pt>
                <c:pt idx="13">
                  <c:v>32.5125</c:v>
                </c:pt>
                <c:pt idx="14">
                  <c:v>26.44639999999997</c:v>
                </c:pt>
                <c:pt idx="15">
                  <c:v>18.26859999999986</c:v>
                </c:pt>
                <c:pt idx="16">
                  <c:v>24.4542</c:v>
                </c:pt>
                <c:pt idx="17">
                  <c:v>40.54570000000001</c:v>
                </c:pt>
                <c:pt idx="18">
                  <c:v>46.414</c:v>
                </c:pt>
                <c:pt idx="19">
                  <c:v>37.6116</c:v>
                </c:pt>
                <c:pt idx="20">
                  <c:v>32.24250000000004</c:v>
                </c:pt>
                <c:pt idx="21">
                  <c:v>18.80259999999998</c:v>
                </c:pt>
                <c:pt idx="22">
                  <c:v>7.5076</c:v>
                </c:pt>
                <c:pt idx="23">
                  <c:v>7.1786</c:v>
                </c:pt>
                <c:pt idx="24">
                  <c:v>7.4985</c:v>
                </c:pt>
                <c:pt idx="25">
                  <c:v>3.672499999999998</c:v>
                </c:pt>
                <c:pt idx="26">
                  <c:v>3.634</c:v>
                </c:pt>
                <c:pt idx="27">
                  <c:v>5.2701</c:v>
                </c:pt>
                <c:pt idx="28">
                  <c:v>7.1797</c:v>
                </c:pt>
                <c:pt idx="29">
                  <c:v>11.1273</c:v>
                </c:pt>
                <c:pt idx="30">
                  <c:v>8.029800000000001</c:v>
                </c:pt>
                <c:pt idx="31">
                  <c:v>4.120399999999997</c:v>
                </c:pt>
                <c:pt idx="32">
                  <c:v>2.459199999999999</c:v>
                </c:pt>
                <c:pt idx="33">
                  <c:v>8.120900000000001</c:v>
                </c:pt>
                <c:pt idx="34">
                  <c:v>6.989300000000008</c:v>
                </c:pt>
                <c:pt idx="35">
                  <c:v>6.628399999999996</c:v>
                </c:pt>
                <c:pt idx="36">
                  <c:v>9.9809</c:v>
                </c:pt>
                <c:pt idx="37">
                  <c:v>15.3292</c:v>
                </c:pt>
                <c:pt idx="38">
                  <c:v>19.64229999999997</c:v>
                </c:pt>
                <c:pt idx="39">
                  <c:v>29.04819999999997</c:v>
                </c:pt>
                <c:pt idx="40">
                  <c:v>42.8675</c:v>
                </c:pt>
                <c:pt idx="41">
                  <c:v>39.76330000000005</c:v>
                </c:pt>
                <c:pt idx="42">
                  <c:v>29.61360000000002</c:v>
                </c:pt>
                <c:pt idx="43">
                  <c:v>13.0164</c:v>
                </c:pt>
                <c:pt idx="44">
                  <c:v>3.6752</c:v>
                </c:pt>
                <c:pt idx="45">
                  <c:v>1.6576</c:v>
                </c:pt>
                <c:pt idx="46">
                  <c:v>0.1396</c:v>
                </c:pt>
                <c:pt idx="47">
                  <c:v>2.2921</c:v>
                </c:pt>
                <c:pt idx="48">
                  <c:v>2.8004</c:v>
                </c:pt>
                <c:pt idx="49">
                  <c:v>3.2498</c:v>
                </c:pt>
                <c:pt idx="50">
                  <c:v>5.2287</c:v>
                </c:pt>
                <c:pt idx="51">
                  <c:v>6.033300000000001</c:v>
                </c:pt>
                <c:pt idx="52">
                  <c:v>7.706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7190520"/>
        <c:axId val="-2087184936"/>
      </c:scatterChart>
      <c:valAx>
        <c:axId val="-2087190520"/>
        <c:scaling>
          <c:orientation val="minMax"/>
          <c:max val="52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distance [pixels]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087184936"/>
        <c:crosses val="autoZero"/>
        <c:crossBetween val="midCat"/>
      </c:valAx>
      <c:valAx>
        <c:axId val="-208718493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intensity [gray values]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087190520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</c:v>
                </c:pt>
                <c:pt idx="1">
                  <c:v>15.97068977400003</c:v>
                </c:pt>
                <c:pt idx="2">
                  <c:v>17.687591553</c:v>
                </c:pt>
                <c:pt idx="3">
                  <c:v>18.195495605</c:v>
                </c:pt>
                <c:pt idx="4">
                  <c:v>17.97974014299988</c:v>
                </c:pt>
                <c:pt idx="5">
                  <c:v>15.347856522</c:v>
                </c:pt>
                <c:pt idx="6">
                  <c:v>17.08148193399998</c:v>
                </c:pt>
                <c:pt idx="7">
                  <c:v>18.26933669999988</c:v>
                </c:pt>
                <c:pt idx="8">
                  <c:v>20.08718872100005</c:v>
                </c:pt>
                <c:pt idx="9">
                  <c:v>19.681945801</c:v>
                </c:pt>
                <c:pt idx="10">
                  <c:v>17.65554237399988</c:v>
                </c:pt>
                <c:pt idx="11">
                  <c:v>27.11791038500001</c:v>
                </c:pt>
                <c:pt idx="12">
                  <c:v>31.71745681800001</c:v>
                </c:pt>
                <c:pt idx="13">
                  <c:v>37.906539917</c:v>
                </c:pt>
                <c:pt idx="14">
                  <c:v>38.91389465299984</c:v>
                </c:pt>
                <c:pt idx="15">
                  <c:v>40.20063018800001</c:v>
                </c:pt>
                <c:pt idx="16">
                  <c:v>41.65148925799981</c:v>
                </c:pt>
                <c:pt idx="17">
                  <c:v>53.327659607</c:v>
                </c:pt>
                <c:pt idx="18">
                  <c:v>67.691261292</c:v>
                </c:pt>
                <c:pt idx="19">
                  <c:v>58.53481292700001</c:v>
                </c:pt>
                <c:pt idx="20">
                  <c:v>43.379150391</c:v>
                </c:pt>
                <c:pt idx="21">
                  <c:v>36.21514892600013</c:v>
                </c:pt>
                <c:pt idx="22">
                  <c:v>41.3582153320001</c:v>
                </c:pt>
                <c:pt idx="23">
                  <c:v>35.24583435100001</c:v>
                </c:pt>
                <c:pt idx="24">
                  <c:v>28.070327759</c:v>
                </c:pt>
                <c:pt idx="25">
                  <c:v>28.515674591</c:v>
                </c:pt>
                <c:pt idx="26">
                  <c:v>24.791130066</c:v>
                </c:pt>
                <c:pt idx="27">
                  <c:v>19.42222976699991</c:v>
                </c:pt>
                <c:pt idx="28">
                  <c:v>13.727319717</c:v>
                </c:pt>
                <c:pt idx="29">
                  <c:v>16.94421386699995</c:v>
                </c:pt>
                <c:pt idx="30">
                  <c:v>18.103637695</c:v>
                </c:pt>
                <c:pt idx="31">
                  <c:v>21.69508933999995</c:v>
                </c:pt>
                <c:pt idx="32">
                  <c:v>14.52569389300002</c:v>
                </c:pt>
                <c:pt idx="33">
                  <c:v>12.87568759900006</c:v>
                </c:pt>
                <c:pt idx="34">
                  <c:v>11.620098114</c:v>
                </c:pt>
                <c:pt idx="35">
                  <c:v>9.615534782000002</c:v>
                </c:pt>
                <c:pt idx="36">
                  <c:v>10.831746101</c:v>
                </c:pt>
                <c:pt idx="37">
                  <c:v>13.9311409</c:v>
                </c:pt>
                <c:pt idx="38">
                  <c:v>15.757167816</c:v>
                </c:pt>
              </c:numCache>
            </c:numRef>
          </c:yVal>
          <c:smooth val="0"/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9.0</c:v>
                </c:pt>
                <c:pt idx="1">
                  <c:v>9.499117851000004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</c:v>
                </c:pt>
                <c:pt idx="5">
                  <c:v>12.786850929</c:v>
                </c:pt>
                <c:pt idx="6">
                  <c:v>13.0</c:v>
                </c:pt>
                <c:pt idx="7">
                  <c:v>13.0</c:v>
                </c:pt>
                <c:pt idx="8">
                  <c:v>13.0</c:v>
                </c:pt>
                <c:pt idx="9">
                  <c:v>12.957226753</c:v>
                </c:pt>
                <c:pt idx="10">
                  <c:v>13.0</c:v>
                </c:pt>
                <c:pt idx="11">
                  <c:v>13.0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23.62864303599988</c:v>
                </c:pt>
                <c:pt idx="15">
                  <c:v>28.29605865500003</c:v>
                </c:pt>
                <c:pt idx="16">
                  <c:v>29.910106659</c:v>
                </c:pt>
                <c:pt idx="17">
                  <c:v>31.74969100999998</c:v>
                </c:pt>
                <c:pt idx="18">
                  <c:v>31.89498138400006</c:v>
                </c:pt>
                <c:pt idx="19">
                  <c:v>31.983577728</c:v>
                </c:pt>
                <c:pt idx="20">
                  <c:v>31.060371399</c:v>
                </c:pt>
                <c:pt idx="21">
                  <c:v>27.983991623</c:v>
                </c:pt>
                <c:pt idx="22">
                  <c:v>26.20338249199998</c:v>
                </c:pt>
                <c:pt idx="23">
                  <c:v>24.09056472800005</c:v>
                </c:pt>
                <c:pt idx="24">
                  <c:v>20.023361206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</c:v>
                </c:pt>
                <c:pt idx="30">
                  <c:v>9.523051262</c:v>
                </c:pt>
                <c:pt idx="31">
                  <c:v>9.324170113</c:v>
                </c:pt>
                <c:pt idx="32">
                  <c:v>6.747405528999971</c:v>
                </c:pt>
                <c:pt idx="33">
                  <c:v>6.0</c:v>
                </c:pt>
                <c:pt idx="34">
                  <c:v>6.0</c:v>
                </c:pt>
                <c:pt idx="35">
                  <c:v>6.0</c:v>
                </c:pt>
                <c:pt idx="36">
                  <c:v>6.0</c:v>
                </c:pt>
                <c:pt idx="37">
                  <c:v>6.132881164999985</c:v>
                </c:pt>
                <c:pt idx="38">
                  <c:v>8.068962097</c:v>
                </c:pt>
              </c:numCache>
            </c:numRef>
          </c:yVal>
          <c:smooth val="0"/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11.646447182</c:v>
                </c:pt>
                <c:pt idx="1">
                  <c:v>12.249376297</c:v>
                </c:pt>
                <c:pt idx="2">
                  <c:v>12.870220184</c:v>
                </c:pt>
                <c:pt idx="3">
                  <c:v>13.0</c:v>
                </c:pt>
                <c:pt idx="4">
                  <c:v>13.0</c:v>
                </c:pt>
                <c:pt idx="5">
                  <c:v>13.0</c:v>
                </c:pt>
                <c:pt idx="6">
                  <c:v>13.090091705</c:v>
                </c:pt>
                <c:pt idx="7">
                  <c:v>13.027482986</c:v>
                </c:pt>
                <c:pt idx="8">
                  <c:v>13.32374382</c:v>
                </c:pt>
                <c:pt idx="9">
                  <c:v>13.401463509</c:v>
                </c:pt>
                <c:pt idx="10">
                  <c:v>15.729488373</c:v>
                </c:pt>
                <c:pt idx="11">
                  <c:v>22.784931183</c:v>
                </c:pt>
                <c:pt idx="12">
                  <c:v>28.169334412</c:v>
                </c:pt>
                <c:pt idx="13">
                  <c:v>30.591907501</c:v>
                </c:pt>
                <c:pt idx="14">
                  <c:v>31.88262939499982</c:v>
                </c:pt>
                <c:pt idx="15">
                  <c:v>32.320960999</c:v>
                </c:pt>
                <c:pt idx="16">
                  <c:v>33.0</c:v>
                </c:pt>
                <c:pt idx="17">
                  <c:v>33.0</c:v>
                </c:pt>
                <c:pt idx="18">
                  <c:v>33.619762421</c:v>
                </c:pt>
                <c:pt idx="19">
                  <c:v>33.5686187740001</c:v>
                </c:pt>
                <c:pt idx="20">
                  <c:v>34.39319610600001</c:v>
                </c:pt>
                <c:pt idx="21">
                  <c:v>34.54308700599992</c:v>
                </c:pt>
                <c:pt idx="22">
                  <c:v>33.579299927</c:v>
                </c:pt>
                <c:pt idx="23">
                  <c:v>31.93744277999992</c:v>
                </c:pt>
                <c:pt idx="24">
                  <c:v>28.03056907699995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</c:v>
                </c:pt>
                <c:pt idx="28">
                  <c:v>13.30262565600002</c:v>
                </c:pt>
                <c:pt idx="29">
                  <c:v>11.742183685</c:v>
                </c:pt>
                <c:pt idx="30">
                  <c:v>11.028463364</c:v>
                </c:pt>
                <c:pt idx="31">
                  <c:v>11.0</c:v>
                </c:pt>
                <c:pt idx="32">
                  <c:v>11.0</c:v>
                </c:pt>
                <c:pt idx="33">
                  <c:v>10.95450973500003</c:v>
                </c:pt>
                <c:pt idx="34">
                  <c:v>9.898181915</c:v>
                </c:pt>
                <c:pt idx="35">
                  <c:v>7.977131366999977</c:v>
                </c:pt>
                <c:pt idx="36">
                  <c:v>9.276790619000024</c:v>
                </c:pt>
                <c:pt idx="37">
                  <c:v>9.95115661600003</c:v>
                </c:pt>
                <c:pt idx="38">
                  <c:v>10.0</c:v>
                </c:pt>
              </c:numCache>
            </c:numRef>
          </c:yVal>
          <c:smooth val="0"/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1.267765522</c:v>
                </c:pt>
                <c:pt idx="1">
                  <c:v>3.721313000000001</c:v>
                </c:pt>
                <c:pt idx="2">
                  <c:v>4.817371367999971</c:v>
                </c:pt>
                <c:pt idx="3">
                  <c:v>5.195495128999978</c:v>
                </c:pt>
                <c:pt idx="4">
                  <c:v>4.979740620000012</c:v>
                </c:pt>
                <c:pt idx="5">
                  <c:v>2.347856998</c:v>
                </c:pt>
                <c:pt idx="6">
                  <c:v>3.991390944</c:v>
                </c:pt>
                <c:pt idx="7">
                  <c:v>5.241853714000012</c:v>
                </c:pt>
                <c:pt idx="8">
                  <c:v>6.76344585399998</c:v>
                </c:pt>
                <c:pt idx="9">
                  <c:v>6.280480385000002</c:v>
                </c:pt>
                <c:pt idx="10">
                  <c:v>1.926053405000002</c:v>
                </c:pt>
                <c:pt idx="11">
                  <c:v>4.332978725</c:v>
                </c:pt>
                <c:pt idx="12">
                  <c:v>3.548121452000008</c:v>
                </c:pt>
                <c:pt idx="13">
                  <c:v>7.314634322999971</c:v>
                </c:pt>
                <c:pt idx="14">
                  <c:v>7.031265259</c:v>
                </c:pt>
                <c:pt idx="15">
                  <c:v>7.879670143000012</c:v>
                </c:pt>
                <c:pt idx="16">
                  <c:v>8.651493073000002</c:v>
                </c:pt>
                <c:pt idx="17">
                  <c:v>20.327659607</c:v>
                </c:pt>
                <c:pt idx="18">
                  <c:v>34.071498871</c:v>
                </c:pt>
                <c:pt idx="19">
                  <c:v>24.966194153</c:v>
                </c:pt>
                <c:pt idx="20">
                  <c:v>8.985951424</c:v>
                </c:pt>
                <c:pt idx="21">
                  <c:v>1.672062993000001</c:v>
                </c:pt>
                <c:pt idx="22">
                  <c:v>7.778920174000001</c:v>
                </c:pt>
                <c:pt idx="23">
                  <c:v>3.308395386</c:v>
                </c:pt>
                <c:pt idx="24">
                  <c:v>0.039759088</c:v>
                </c:pt>
                <c:pt idx="25">
                  <c:v>1.186619759</c:v>
                </c:pt>
                <c:pt idx="26">
                  <c:v>1.148307323000004</c:v>
                </c:pt>
                <c:pt idx="27">
                  <c:v>0.249999985000001</c:v>
                </c:pt>
                <c:pt idx="28">
                  <c:v>0.424695432</c:v>
                </c:pt>
                <c:pt idx="29">
                  <c:v>5.202029227999988</c:v>
                </c:pt>
                <c:pt idx="30">
                  <c:v>7.075173855</c:v>
                </c:pt>
                <c:pt idx="31">
                  <c:v>10.69508934</c:v>
                </c:pt>
                <c:pt idx="32">
                  <c:v>3.525693893</c:v>
                </c:pt>
                <c:pt idx="33">
                  <c:v>1.921177626000002</c:v>
                </c:pt>
                <c:pt idx="34">
                  <c:v>1.721915126</c:v>
                </c:pt>
                <c:pt idx="35">
                  <c:v>1.638403416</c:v>
                </c:pt>
                <c:pt idx="36">
                  <c:v>1.554955482</c:v>
                </c:pt>
                <c:pt idx="37">
                  <c:v>3.979984283</c:v>
                </c:pt>
                <c:pt idx="38">
                  <c:v>5.757167815999995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6290248"/>
        <c:axId val="-2106262968"/>
      </c:scatterChart>
      <c:valAx>
        <c:axId val="-2106290248"/>
        <c:scaling>
          <c:orientation val="minMax"/>
          <c:max val="0.0012"/>
        </c:scaling>
        <c:delete val="0"/>
        <c:axPos val="b"/>
        <c:numFmt formatCode="General" sourceLinked="1"/>
        <c:majorTickMark val="out"/>
        <c:minorTickMark val="none"/>
        <c:tickLblPos val="nextTo"/>
        <c:crossAx val="-2106262968"/>
        <c:crosses val="autoZero"/>
        <c:crossBetween val="midCat"/>
      </c:valAx>
      <c:valAx>
        <c:axId val="-2106262968"/>
        <c:scaling>
          <c:orientation val="minMax"/>
          <c:max val="7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629024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Sheet1!$B$1:$B$39</c:f>
              <c:numCache>
                <c:formatCode>General</c:formatCode>
                <c:ptCount val="39"/>
                <c:pt idx="0">
                  <c:v>12.91421318099997</c:v>
                </c:pt>
                <c:pt idx="1">
                  <c:v>15.97068977400003</c:v>
                </c:pt>
                <c:pt idx="2">
                  <c:v>17.687591553</c:v>
                </c:pt>
                <c:pt idx="3">
                  <c:v>18.195495605</c:v>
                </c:pt>
                <c:pt idx="4">
                  <c:v>17.97974014299988</c:v>
                </c:pt>
                <c:pt idx="5">
                  <c:v>15.347856522</c:v>
                </c:pt>
                <c:pt idx="6">
                  <c:v>17.08148193399998</c:v>
                </c:pt>
                <c:pt idx="7">
                  <c:v>18.26933669999988</c:v>
                </c:pt>
                <c:pt idx="8">
                  <c:v>20.08718872100005</c:v>
                </c:pt>
                <c:pt idx="9">
                  <c:v>19.681945801</c:v>
                </c:pt>
                <c:pt idx="10">
                  <c:v>17.65554237399988</c:v>
                </c:pt>
                <c:pt idx="11">
                  <c:v>27.11791038500001</c:v>
                </c:pt>
                <c:pt idx="12">
                  <c:v>31.71745681800001</c:v>
                </c:pt>
                <c:pt idx="13">
                  <c:v>37.906539917</c:v>
                </c:pt>
                <c:pt idx="14">
                  <c:v>38.91389465299984</c:v>
                </c:pt>
                <c:pt idx="15">
                  <c:v>40.20063018800001</c:v>
                </c:pt>
                <c:pt idx="16">
                  <c:v>41.65148925799981</c:v>
                </c:pt>
                <c:pt idx="17">
                  <c:v>53.327659607</c:v>
                </c:pt>
                <c:pt idx="18">
                  <c:v>67.691261292</c:v>
                </c:pt>
                <c:pt idx="19">
                  <c:v>58.53481292700001</c:v>
                </c:pt>
                <c:pt idx="20">
                  <c:v>43.379150391</c:v>
                </c:pt>
                <c:pt idx="21">
                  <c:v>36.21514892600013</c:v>
                </c:pt>
                <c:pt idx="22">
                  <c:v>41.3582153320001</c:v>
                </c:pt>
                <c:pt idx="23">
                  <c:v>35.24583435100001</c:v>
                </c:pt>
                <c:pt idx="24">
                  <c:v>28.070327759</c:v>
                </c:pt>
                <c:pt idx="25">
                  <c:v>28.515674591</c:v>
                </c:pt>
                <c:pt idx="26">
                  <c:v>24.791130066</c:v>
                </c:pt>
                <c:pt idx="27">
                  <c:v>19.42222976699991</c:v>
                </c:pt>
                <c:pt idx="28">
                  <c:v>13.727319717</c:v>
                </c:pt>
                <c:pt idx="29">
                  <c:v>16.94421386699995</c:v>
                </c:pt>
                <c:pt idx="30">
                  <c:v>18.103637695</c:v>
                </c:pt>
                <c:pt idx="31">
                  <c:v>21.69508933999995</c:v>
                </c:pt>
                <c:pt idx="32">
                  <c:v>14.52569389300002</c:v>
                </c:pt>
                <c:pt idx="33">
                  <c:v>12.87568759900006</c:v>
                </c:pt>
                <c:pt idx="34">
                  <c:v>11.620098114</c:v>
                </c:pt>
                <c:pt idx="35">
                  <c:v>9.615534782000002</c:v>
                </c:pt>
                <c:pt idx="36">
                  <c:v>10.831746101</c:v>
                </c:pt>
                <c:pt idx="37">
                  <c:v>13.9311409</c:v>
                </c:pt>
                <c:pt idx="38">
                  <c:v>15.757167816</c:v>
                </c:pt>
              </c:numCache>
            </c:numRef>
          </c:yVal>
          <c:smooth val="0"/>
        </c:ser>
        <c:ser>
          <c:idx val="1"/>
          <c:order val="1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Sheet1!$D$1:$D$39</c:f>
              <c:numCache>
                <c:formatCode>General</c:formatCode>
                <c:ptCount val="39"/>
                <c:pt idx="0">
                  <c:v>9.0</c:v>
                </c:pt>
                <c:pt idx="1">
                  <c:v>9.499117851000004</c:v>
                </c:pt>
                <c:pt idx="2">
                  <c:v>10.82545375800002</c:v>
                </c:pt>
                <c:pt idx="3">
                  <c:v>11.66041755700004</c:v>
                </c:pt>
                <c:pt idx="4">
                  <c:v>12.325515747</c:v>
                </c:pt>
                <c:pt idx="5">
                  <c:v>12.786850929</c:v>
                </c:pt>
                <c:pt idx="6">
                  <c:v>13.0</c:v>
                </c:pt>
                <c:pt idx="7">
                  <c:v>13.0</c:v>
                </c:pt>
                <c:pt idx="8">
                  <c:v>13.0</c:v>
                </c:pt>
                <c:pt idx="9">
                  <c:v>12.957226753</c:v>
                </c:pt>
                <c:pt idx="10">
                  <c:v>13.0</c:v>
                </c:pt>
                <c:pt idx="11">
                  <c:v>13.0</c:v>
                </c:pt>
                <c:pt idx="12">
                  <c:v>13.271951675</c:v>
                </c:pt>
                <c:pt idx="13">
                  <c:v>17.30282592800005</c:v>
                </c:pt>
                <c:pt idx="14">
                  <c:v>23.62864303599988</c:v>
                </c:pt>
                <c:pt idx="15">
                  <c:v>28.29605865500003</c:v>
                </c:pt>
                <c:pt idx="16">
                  <c:v>29.910106659</c:v>
                </c:pt>
                <c:pt idx="17">
                  <c:v>31.74969100999998</c:v>
                </c:pt>
                <c:pt idx="18">
                  <c:v>31.89498138400006</c:v>
                </c:pt>
                <c:pt idx="19">
                  <c:v>31.983577728</c:v>
                </c:pt>
                <c:pt idx="20">
                  <c:v>31.060371399</c:v>
                </c:pt>
                <c:pt idx="21">
                  <c:v>27.983991623</c:v>
                </c:pt>
                <c:pt idx="22">
                  <c:v>26.20338249199998</c:v>
                </c:pt>
                <c:pt idx="23">
                  <c:v>24.09056472800005</c:v>
                </c:pt>
                <c:pt idx="24">
                  <c:v>20.023361206</c:v>
                </c:pt>
                <c:pt idx="25">
                  <c:v>14.205119133</c:v>
                </c:pt>
                <c:pt idx="26">
                  <c:v>11.204799652</c:v>
                </c:pt>
                <c:pt idx="27">
                  <c:v>10.99558067300004</c:v>
                </c:pt>
                <c:pt idx="28">
                  <c:v>10.36953544600004</c:v>
                </c:pt>
                <c:pt idx="29">
                  <c:v>10.24952507</c:v>
                </c:pt>
                <c:pt idx="30">
                  <c:v>9.523051262</c:v>
                </c:pt>
                <c:pt idx="31">
                  <c:v>9.324170113</c:v>
                </c:pt>
                <c:pt idx="32">
                  <c:v>6.747405528999971</c:v>
                </c:pt>
                <c:pt idx="33">
                  <c:v>6.0</c:v>
                </c:pt>
                <c:pt idx="34">
                  <c:v>6.0</c:v>
                </c:pt>
                <c:pt idx="35">
                  <c:v>6.0</c:v>
                </c:pt>
                <c:pt idx="36">
                  <c:v>6.0</c:v>
                </c:pt>
                <c:pt idx="37">
                  <c:v>6.132881164999985</c:v>
                </c:pt>
                <c:pt idx="38">
                  <c:v>8.068962097</c:v>
                </c:pt>
              </c:numCache>
            </c:numRef>
          </c:yVal>
          <c:smooth val="0"/>
        </c:ser>
        <c:ser>
          <c:idx val="2"/>
          <c:order val="2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Sheet1!$F$1:$F$39</c:f>
              <c:numCache>
                <c:formatCode>General</c:formatCode>
                <c:ptCount val="39"/>
                <c:pt idx="0">
                  <c:v>11.646447182</c:v>
                </c:pt>
                <c:pt idx="1">
                  <c:v>12.249376297</c:v>
                </c:pt>
                <c:pt idx="2">
                  <c:v>12.870220184</c:v>
                </c:pt>
                <c:pt idx="3">
                  <c:v>13.0</c:v>
                </c:pt>
                <c:pt idx="4">
                  <c:v>13.0</c:v>
                </c:pt>
                <c:pt idx="5">
                  <c:v>13.0</c:v>
                </c:pt>
                <c:pt idx="6">
                  <c:v>13.090091705</c:v>
                </c:pt>
                <c:pt idx="7">
                  <c:v>13.027482986</c:v>
                </c:pt>
                <c:pt idx="8">
                  <c:v>13.32374382</c:v>
                </c:pt>
                <c:pt idx="9">
                  <c:v>13.401463509</c:v>
                </c:pt>
                <c:pt idx="10">
                  <c:v>15.729488373</c:v>
                </c:pt>
                <c:pt idx="11">
                  <c:v>22.784931183</c:v>
                </c:pt>
                <c:pt idx="12">
                  <c:v>28.169334412</c:v>
                </c:pt>
                <c:pt idx="13">
                  <c:v>30.591907501</c:v>
                </c:pt>
                <c:pt idx="14">
                  <c:v>31.88262939499982</c:v>
                </c:pt>
                <c:pt idx="15">
                  <c:v>32.320960999</c:v>
                </c:pt>
                <c:pt idx="16">
                  <c:v>33.0</c:v>
                </c:pt>
                <c:pt idx="17">
                  <c:v>33.0</c:v>
                </c:pt>
                <c:pt idx="18">
                  <c:v>33.619762421</c:v>
                </c:pt>
                <c:pt idx="19">
                  <c:v>33.5686187740001</c:v>
                </c:pt>
                <c:pt idx="20">
                  <c:v>34.39319610600001</c:v>
                </c:pt>
                <c:pt idx="21">
                  <c:v>34.54308700599992</c:v>
                </c:pt>
                <c:pt idx="22">
                  <c:v>33.579299927</c:v>
                </c:pt>
                <c:pt idx="23">
                  <c:v>31.93744277999992</c:v>
                </c:pt>
                <c:pt idx="24">
                  <c:v>28.03056907699995</c:v>
                </c:pt>
                <c:pt idx="25">
                  <c:v>27.329053879</c:v>
                </c:pt>
                <c:pt idx="26">
                  <c:v>23.642822266</c:v>
                </c:pt>
                <c:pt idx="27">
                  <c:v>19.172229767</c:v>
                </c:pt>
                <c:pt idx="28">
                  <c:v>13.30262565600002</c:v>
                </c:pt>
                <c:pt idx="29">
                  <c:v>11.742183685</c:v>
                </c:pt>
                <c:pt idx="30">
                  <c:v>11.028463364</c:v>
                </c:pt>
                <c:pt idx="31">
                  <c:v>11.0</c:v>
                </c:pt>
                <c:pt idx="32">
                  <c:v>11.0</c:v>
                </c:pt>
                <c:pt idx="33">
                  <c:v>10.95450973500003</c:v>
                </c:pt>
                <c:pt idx="34">
                  <c:v>9.898181915</c:v>
                </c:pt>
                <c:pt idx="35">
                  <c:v>7.977131366999977</c:v>
                </c:pt>
                <c:pt idx="36">
                  <c:v>9.276790619000024</c:v>
                </c:pt>
                <c:pt idx="37">
                  <c:v>9.95115661600003</c:v>
                </c:pt>
                <c:pt idx="38">
                  <c:v>10.0</c:v>
                </c:pt>
              </c:numCache>
            </c:numRef>
          </c:yVal>
          <c:smooth val="0"/>
        </c:ser>
        <c:ser>
          <c:idx val="3"/>
          <c:order val="3"/>
          <c:xVal>
            <c:numRef>
              <c:f>Sheet1!$A$1:$A$39</c:f>
              <c:numCache>
                <c:formatCode>General</c:formatCode>
                <c:ptCount val="39"/>
                <c:pt idx="0">
                  <c:v>0.0</c:v>
                </c:pt>
                <c:pt idx="1">
                  <c:v>3.22000000000001E-5</c:v>
                </c:pt>
                <c:pt idx="2">
                  <c:v>6.44000000000003E-5</c:v>
                </c:pt>
                <c:pt idx="3">
                  <c:v>9.66000000000004E-5</c:v>
                </c:pt>
                <c:pt idx="4">
                  <c:v>0.0001288</c:v>
                </c:pt>
                <c:pt idx="5">
                  <c:v>0.000161</c:v>
                </c:pt>
                <c:pt idx="6">
                  <c:v>0.000193200000000001</c:v>
                </c:pt>
                <c:pt idx="7">
                  <c:v>0.0002254</c:v>
                </c:pt>
                <c:pt idx="8">
                  <c:v>0.0002576</c:v>
                </c:pt>
                <c:pt idx="9">
                  <c:v>0.0002898</c:v>
                </c:pt>
                <c:pt idx="10">
                  <c:v>0.000322000000000001</c:v>
                </c:pt>
                <c:pt idx="11">
                  <c:v>0.000354200000000001</c:v>
                </c:pt>
                <c:pt idx="12">
                  <c:v>0.000386400000000001</c:v>
                </c:pt>
                <c:pt idx="13">
                  <c:v>0.0004186</c:v>
                </c:pt>
                <c:pt idx="14">
                  <c:v>0.000450800000000001</c:v>
                </c:pt>
                <c:pt idx="15">
                  <c:v>0.000483000000000001</c:v>
                </c:pt>
                <c:pt idx="16">
                  <c:v>0.0005152</c:v>
                </c:pt>
                <c:pt idx="17">
                  <c:v>0.000547400000000001</c:v>
                </c:pt>
                <c:pt idx="18">
                  <c:v>0.000579600000000001</c:v>
                </c:pt>
                <c:pt idx="19">
                  <c:v>0.0006118</c:v>
                </c:pt>
                <c:pt idx="20">
                  <c:v>0.000644000000000002</c:v>
                </c:pt>
                <c:pt idx="21">
                  <c:v>0.000676200000000001</c:v>
                </c:pt>
                <c:pt idx="22">
                  <c:v>0.000708400000000001</c:v>
                </c:pt>
                <c:pt idx="23">
                  <c:v>0.000740600000000002</c:v>
                </c:pt>
                <c:pt idx="24">
                  <c:v>0.000772800000000001</c:v>
                </c:pt>
                <c:pt idx="25">
                  <c:v>0.000805000000000002</c:v>
                </c:pt>
                <c:pt idx="26">
                  <c:v>0.000837200000000004</c:v>
                </c:pt>
                <c:pt idx="27">
                  <c:v>0.0008694</c:v>
                </c:pt>
                <c:pt idx="28">
                  <c:v>0.000901600000000002</c:v>
                </c:pt>
                <c:pt idx="29">
                  <c:v>0.0009338</c:v>
                </c:pt>
                <c:pt idx="30">
                  <c:v>0.000966000000000002</c:v>
                </c:pt>
                <c:pt idx="31">
                  <c:v>0.000998200000000004</c:v>
                </c:pt>
                <c:pt idx="32">
                  <c:v>0.0010304</c:v>
                </c:pt>
                <c:pt idx="33">
                  <c:v>0.0010626</c:v>
                </c:pt>
                <c:pt idx="34">
                  <c:v>0.0010948</c:v>
                </c:pt>
                <c:pt idx="35">
                  <c:v>0.001127</c:v>
                </c:pt>
                <c:pt idx="36">
                  <c:v>0.0011592</c:v>
                </c:pt>
                <c:pt idx="37">
                  <c:v>0.0011914</c:v>
                </c:pt>
                <c:pt idx="38">
                  <c:v>0.0012236</c:v>
                </c:pt>
              </c:numCache>
            </c:numRef>
          </c:xVal>
          <c:yVal>
            <c:numRef>
              <c:f>Sheet1!$H$1:$H$39</c:f>
              <c:numCache>
                <c:formatCode>General</c:formatCode>
                <c:ptCount val="39"/>
                <c:pt idx="0">
                  <c:v>1.267765522</c:v>
                </c:pt>
                <c:pt idx="1">
                  <c:v>3.721313000000001</c:v>
                </c:pt>
                <c:pt idx="2">
                  <c:v>4.817371367999971</c:v>
                </c:pt>
                <c:pt idx="3">
                  <c:v>5.195495128999978</c:v>
                </c:pt>
                <c:pt idx="4">
                  <c:v>4.979740620000012</c:v>
                </c:pt>
                <c:pt idx="5">
                  <c:v>2.347856998</c:v>
                </c:pt>
                <c:pt idx="6">
                  <c:v>3.991390944</c:v>
                </c:pt>
                <c:pt idx="7">
                  <c:v>5.241853714000012</c:v>
                </c:pt>
                <c:pt idx="8">
                  <c:v>6.76344585399998</c:v>
                </c:pt>
                <c:pt idx="9">
                  <c:v>6.280480385000002</c:v>
                </c:pt>
                <c:pt idx="10">
                  <c:v>1.926053405000002</c:v>
                </c:pt>
                <c:pt idx="11">
                  <c:v>4.332978725</c:v>
                </c:pt>
                <c:pt idx="12">
                  <c:v>3.548121452000008</c:v>
                </c:pt>
                <c:pt idx="13">
                  <c:v>7.314634322999971</c:v>
                </c:pt>
                <c:pt idx="14">
                  <c:v>7.031265259</c:v>
                </c:pt>
                <c:pt idx="15">
                  <c:v>7.879670143000012</c:v>
                </c:pt>
                <c:pt idx="16">
                  <c:v>8.651493073000002</c:v>
                </c:pt>
                <c:pt idx="17">
                  <c:v>20.327659607</c:v>
                </c:pt>
                <c:pt idx="18">
                  <c:v>34.071498871</c:v>
                </c:pt>
                <c:pt idx="19">
                  <c:v>24.966194153</c:v>
                </c:pt>
                <c:pt idx="20">
                  <c:v>8.985951424</c:v>
                </c:pt>
                <c:pt idx="21">
                  <c:v>1.672062993000001</c:v>
                </c:pt>
                <c:pt idx="22">
                  <c:v>7.778920174000001</c:v>
                </c:pt>
                <c:pt idx="23">
                  <c:v>3.308395386</c:v>
                </c:pt>
                <c:pt idx="24">
                  <c:v>0.039759088</c:v>
                </c:pt>
                <c:pt idx="25">
                  <c:v>1.186619759</c:v>
                </c:pt>
                <c:pt idx="26">
                  <c:v>1.148307323000004</c:v>
                </c:pt>
                <c:pt idx="27">
                  <c:v>0.249999985000001</c:v>
                </c:pt>
                <c:pt idx="28">
                  <c:v>0.424695432</c:v>
                </c:pt>
                <c:pt idx="29">
                  <c:v>5.202029227999988</c:v>
                </c:pt>
                <c:pt idx="30">
                  <c:v>7.075173855</c:v>
                </c:pt>
                <c:pt idx="31">
                  <c:v>10.69508934</c:v>
                </c:pt>
                <c:pt idx="32">
                  <c:v>3.525693893</c:v>
                </c:pt>
                <c:pt idx="33">
                  <c:v>1.921177626000002</c:v>
                </c:pt>
                <c:pt idx="34">
                  <c:v>1.721915126</c:v>
                </c:pt>
                <c:pt idx="35">
                  <c:v>1.638403416</c:v>
                </c:pt>
                <c:pt idx="36">
                  <c:v>1.554955482</c:v>
                </c:pt>
                <c:pt idx="37">
                  <c:v>3.979984283</c:v>
                </c:pt>
                <c:pt idx="38">
                  <c:v>5.757167815999995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6233224"/>
        <c:axId val="-2106230088"/>
      </c:scatterChart>
      <c:valAx>
        <c:axId val="-2106233224"/>
        <c:scaling>
          <c:orientation val="minMax"/>
          <c:max val="0.0012"/>
        </c:scaling>
        <c:delete val="0"/>
        <c:axPos val="b"/>
        <c:numFmt formatCode="General" sourceLinked="1"/>
        <c:majorTickMark val="out"/>
        <c:minorTickMark val="none"/>
        <c:tickLblPos val="nextTo"/>
        <c:crossAx val="-2106230088"/>
        <c:crosses val="autoZero"/>
        <c:crossBetween val="midCat"/>
      </c:valAx>
      <c:valAx>
        <c:axId val="-2106230088"/>
        <c:scaling>
          <c:orientation val="minMax"/>
          <c:max val="7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62332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Sheet1!$E$3:$E$18</c:f>
              <c:numCache>
                <c:formatCode>General</c:formatCode>
                <c:ptCount val="16"/>
                <c:pt idx="0">
                  <c:v>-16.0</c:v>
                </c:pt>
                <c:pt idx="1">
                  <c:v>-14.0</c:v>
                </c:pt>
                <c:pt idx="2">
                  <c:v>-12.0</c:v>
                </c:pt>
                <c:pt idx="3">
                  <c:v>-10.0</c:v>
                </c:pt>
                <c:pt idx="4">
                  <c:v>-8.0</c:v>
                </c:pt>
                <c:pt idx="5">
                  <c:v>-6.0</c:v>
                </c:pt>
                <c:pt idx="6">
                  <c:v>-4.0</c:v>
                </c:pt>
                <c:pt idx="7">
                  <c:v>-2.0</c:v>
                </c:pt>
                <c:pt idx="8">
                  <c:v>0.0</c:v>
                </c:pt>
                <c:pt idx="9">
                  <c:v>2.0</c:v>
                </c:pt>
                <c:pt idx="10">
                  <c:v>4.0</c:v>
                </c:pt>
                <c:pt idx="11">
                  <c:v>6.0</c:v>
                </c:pt>
                <c:pt idx="12">
                  <c:v>8.0</c:v>
                </c:pt>
                <c:pt idx="13">
                  <c:v>10.0</c:v>
                </c:pt>
                <c:pt idx="14">
                  <c:v>12.0</c:v>
                </c:pt>
                <c:pt idx="15">
                  <c:v>14.0</c:v>
                </c:pt>
              </c:numCache>
            </c:numRef>
          </c:xVal>
          <c:yVal>
            <c:numRef>
              <c:f>Sheet1!$F$3:$F$18</c:f>
              <c:numCache>
                <c:formatCode>General</c:formatCode>
                <c:ptCount val="16"/>
                <c:pt idx="0">
                  <c:v>1.3362776427E6</c:v>
                </c:pt>
                <c:pt idx="1">
                  <c:v>1.3418978391E6</c:v>
                </c:pt>
                <c:pt idx="2">
                  <c:v>1.3459755556E6</c:v>
                </c:pt>
                <c:pt idx="3">
                  <c:v>1.3511111276E6</c:v>
                </c:pt>
                <c:pt idx="4">
                  <c:v>1.3574275195E6</c:v>
                </c:pt>
                <c:pt idx="5">
                  <c:v>1.362662548E6</c:v>
                </c:pt>
                <c:pt idx="6">
                  <c:v>1.3701561432E6</c:v>
                </c:pt>
                <c:pt idx="7">
                  <c:v>1.371794463E6</c:v>
                </c:pt>
                <c:pt idx="8">
                  <c:v>1.3776406969E6</c:v>
                </c:pt>
                <c:pt idx="9">
                  <c:v>1.3828088183E6</c:v>
                </c:pt>
                <c:pt idx="10">
                  <c:v>1.3857708137E6</c:v>
                </c:pt>
                <c:pt idx="11">
                  <c:v>1.3906839648E6</c:v>
                </c:pt>
                <c:pt idx="12">
                  <c:v>1.3907725715E6</c:v>
                </c:pt>
                <c:pt idx="13">
                  <c:v>1.3928177588E6</c:v>
                </c:pt>
                <c:pt idx="14">
                  <c:v>1.3934633219E6</c:v>
                </c:pt>
                <c:pt idx="15">
                  <c:v>1.3907382138E6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0137640"/>
        <c:axId val="-2087261624"/>
      </c:scatterChart>
      <c:valAx>
        <c:axId val="-2140137640"/>
        <c:scaling>
          <c:orientation val="minMax"/>
          <c:max val="18.0"/>
          <c:min val="-18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z-position</a:t>
                </a:r>
                <a:r>
                  <a:rPr lang="en-US" sz="1400" baseline="0"/>
                  <a:t> [micrometer]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87261624"/>
        <c:crosses val="autoZero"/>
        <c:crossBetween val="midCat"/>
        <c:majorUnit val="2.0"/>
        <c:minorUnit val="2.0"/>
      </c:valAx>
      <c:valAx>
        <c:axId val="-2087261624"/>
        <c:scaling>
          <c:orientation val="minMax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Integrated</a:t>
                </a:r>
                <a:r>
                  <a:rPr lang="en-US" sz="1400" baseline="0"/>
                  <a:t> i</a:t>
                </a:r>
                <a:r>
                  <a:rPr lang="en-US" sz="1400"/>
                  <a:t>ntensity </a:t>
                </a:r>
              </a:p>
              <a:p>
                <a:pPr>
                  <a:defRPr/>
                </a:pPr>
                <a:r>
                  <a:rPr lang="en-US" sz="1400"/>
                  <a:t>[gray</a:t>
                </a:r>
                <a:r>
                  <a:rPr lang="en-US" sz="1400" baseline="0"/>
                  <a:t> values]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0.013522647559769"/>
              <c:y val="0.062504107864823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140137640"/>
        <c:crossesAt val="-2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0.04425</cdr:x>
      <cdr:y>0.60513</cdr:y>
    </cdr:from>
    <cdr:to>
      <cdr:x>0.08665</cdr:x>
      <cdr:y>0.73747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14878" y="1688823"/>
          <a:ext cx="30166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smtClean="0">
              <a:solidFill>
                <a:schemeClr val="bg1"/>
              </a:solidFill>
            </a:rPr>
            <a:t>0</a:t>
          </a:r>
          <a:endParaRPr lang="en-US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0.02284</cdr:x>
      <cdr:y>0</cdr:y>
    </cdr:from>
    <cdr:to>
      <cdr:x>0.09812</cdr:x>
      <cdr:y>0.13234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62478" y="-3949977"/>
          <a:ext cx="53564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>
              <a:solidFill>
                <a:schemeClr val="bg1"/>
              </a:solidFill>
            </a:rPr>
            <a:t>100</a:t>
          </a:r>
          <a:endParaRPr lang="en-US" sz="18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6F62F7B-CDBE-CD49-9980-AA5D71A324F2}" type="datetimeFigureOut">
              <a:rPr lang="en-US" smtClean="0"/>
              <a:pPr/>
              <a:t>22/09/15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30BB275-54E3-5C47-B94B-FD37CDB833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3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0C402-D496-43D0-AF46-20248F965A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actual image analysis part is small and often not the actual challenge.</a:t>
            </a:r>
          </a:p>
          <a:p>
            <a:r>
              <a:rPr lang="en-US" baseline="0" dirty="0" smtClean="0"/>
              <a:t>ASK for more ideas (</a:t>
            </a:r>
            <a:r>
              <a:rPr lang="en-US" baseline="0" dirty="0" err="1" smtClean="0"/>
              <a:t>Faba</a:t>
            </a:r>
            <a:r>
              <a:rPr lang="en-US" baseline="0" dirty="0" smtClean="0"/>
              <a:t>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BB275-54E3-5C47-B94B-FD37CDB8333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300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58048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9825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0825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202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8836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3554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9255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9798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7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958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863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58609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8649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74069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3192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949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5133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3390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78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07113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1166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4699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5649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62278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0768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17873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1994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7066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62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03925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4887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3830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984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7266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4114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81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131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334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84511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6049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106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7832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9266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94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7752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897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20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0268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7551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6691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9086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6345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6292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9902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5719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861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7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0534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8511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5868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3209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476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3644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2690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9827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31908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87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973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1620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717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675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2060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9693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132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809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6111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89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1972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48403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8553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8607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5632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1290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8631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3094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381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19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263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4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22/09/15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22/09/15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6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47FE5C8-05A1-4C9C-9994-FF40731823E7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22/09/15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5BFA57-597F-4216-83D9-F3E13182A40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674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19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05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22/09/15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44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www.ilastik.org" TargetMode="Externa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microsoft.com/office/2007/relationships/hdphoto" Target="../media/hdphoto3.wdp"/><Relationship Id="rId6" Type="http://schemas.openxmlformats.org/officeDocument/2006/relationships/image" Target="../media/image33.jpe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56.jpeg"/><Relationship Id="rId5" Type="http://schemas.microsoft.com/office/2007/relationships/hdphoto" Target="../media/hdphoto7.wdp"/><Relationship Id="rId6" Type="http://schemas.openxmlformats.org/officeDocument/2006/relationships/image" Target="../media/image57.png"/><Relationship Id="rId7" Type="http://schemas.openxmlformats.org/officeDocument/2006/relationships/chart" Target="../charts/chart2.xm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microsoft.com/office/2007/relationships/media" Target="file:///\\almf\almf\group\ALMFstuff\ALMF_presentations\2014--Tischi--IntensityMeasurements--UniHD\EGFR_basalMembrane\frap.avi" TargetMode="External"/><Relationship Id="rId2" Type="http://schemas.openxmlformats.org/officeDocument/2006/relationships/video" Target="file:///\\almf\almf\group\ALMFstuff\ALMF_presentations\2014--Tischi--IntensityMeasurements--UniHD\EGFR_basalMembrane\frap.avi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64.emf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microsoft.com/office/2007/relationships/media" Target="file://localhost/Users/tischi/Dropbox/Presentations_Courses/2015--Tischi--QuantitativeImage--Vibor--Heidelberg/P0001_T0038_stack.avi" TargetMode="External"/><Relationship Id="rId2" Type="http://schemas.openxmlformats.org/officeDocument/2006/relationships/video" Target="file://localhost/Users/tischi/Dropbox/Presentations_Courses/2015--Tischi--QuantitativeImage--Vibor--Heidelberg/P0001_T0038_stack.avi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jpeg"/><Relationship Id="rId5" Type="http://schemas.openxmlformats.org/officeDocument/2006/relationships/image" Target="../media/image85.jpeg"/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chart" Target="../charts/char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chart" Target="../charts/chart6.xml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ourceforge.net/projects/fourier-ipal" TargetMode="External"/><Relationship Id="rId3" Type="http://schemas.openxmlformats.org/officeDocument/2006/relationships/hyperlink" Target="http://www.lsus.edu/faculty/~ecelebi/fourier.htm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Relationship Id="rId3" Type="http://schemas.openxmlformats.org/officeDocument/2006/relationships/chart" Target="../charts/char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737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Bio Image Analysis 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78533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Christian Tischer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Advanced Light Microscopy Facility (Rainer </a:t>
            </a:r>
            <a:r>
              <a:rPr lang="en-US" dirty="0" err="1" smtClean="0">
                <a:solidFill>
                  <a:schemeClr val="bg1"/>
                </a:solidFill>
              </a:rPr>
              <a:t>Pepperkok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EMBL Heidelberg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tischitischer@gmail.com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3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694" y="1307203"/>
            <a:ext cx="2605088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309692" y="893854"/>
            <a:ext cx="57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raw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53457" y="893854"/>
            <a:ext cx="2605088" cy="2842224"/>
            <a:chOff x="3183873" y="893854"/>
            <a:chExt cx="2605088" cy="28422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8387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596125" y="893854"/>
              <a:ext cx="1780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erosion (r=7)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53457" y="3760939"/>
            <a:ext cx="2605088" cy="2823068"/>
            <a:chOff x="3183873" y="3760939"/>
            <a:chExt cx="2605088" cy="282306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8387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203007" y="3760939"/>
              <a:ext cx="256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dilation (erosion, r=7)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45098" y="216821"/>
            <a:ext cx="8640696" cy="5715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Morphological </a:t>
            </a:r>
            <a:r>
              <a:rPr lang="en-US" sz="2800" dirty="0" err="1">
                <a:solidFill>
                  <a:srgbClr val="FFFFFF"/>
                </a:solidFill>
              </a:rPr>
              <a:t>t</a:t>
            </a:r>
            <a:r>
              <a:rPr lang="en-US" sz="2800" dirty="0" err="1" smtClean="0">
                <a:solidFill>
                  <a:srgbClr val="FFFFFF"/>
                </a:solidFill>
              </a:rPr>
              <a:t>ophat</a:t>
            </a:r>
            <a:r>
              <a:rPr lang="en-US" sz="2800" dirty="0" smtClean="0">
                <a:solidFill>
                  <a:srgbClr val="FFFFFF"/>
                </a:solidFill>
              </a:rPr>
              <a:t> filter removes local background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64188" y="893854"/>
            <a:ext cx="2775238" cy="2842224"/>
            <a:chOff x="6064188" y="893854"/>
            <a:chExt cx="2775238" cy="284222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49263" y="1307203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064188" y="893854"/>
              <a:ext cx="2775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tophat</a:t>
              </a:r>
              <a:r>
                <a:rPr lang="en-US" dirty="0" smtClean="0">
                  <a:solidFill>
                    <a:schemeClr val="bg1"/>
                  </a:solidFill>
                </a:rPr>
                <a:t> = raw - </a:t>
              </a:r>
              <a:r>
                <a:rPr lang="en-US" dirty="0" err="1" smtClean="0">
                  <a:solidFill>
                    <a:schemeClr val="bg1"/>
                  </a:solidFill>
                </a:rPr>
                <a:t>dil</a:t>
              </a:r>
              <a:r>
                <a:rPr lang="en-US" dirty="0" smtClean="0">
                  <a:solidFill>
                    <a:schemeClr val="bg1"/>
                  </a:solidFill>
                </a:rPr>
                <a:t>(</a:t>
              </a:r>
              <a:r>
                <a:rPr lang="en-US" dirty="0" err="1" smtClean="0">
                  <a:solidFill>
                    <a:schemeClr val="bg1"/>
                  </a:solidFill>
                </a:rPr>
                <a:t>ero</a:t>
              </a:r>
              <a:r>
                <a:rPr lang="en-US" dirty="0" smtClean="0">
                  <a:solidFill>
                    <a:schemeClr val="bg1"/>
                  </a:solidFill>
                </a:rPr>
                <a:t>(raw))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49263" y="3760939"/>
            <a:ext cx="2605088" cy="2823068"/>
            <a:chOff x="6149263" y="3760939"/>
            <a:chExt cx="2605088" cy="2823068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49263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311704" y="3760939"/>
              <a:ext cx="2280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top-hat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5694" y="3760939"/>
            <a:ext cx="2605088" cy="2823068"/>
            <a:chOff x="295694" y="3760939"/>
            <a:chExt cx="2605088" cy="2823068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5694" y="4155132"/>
              <a:ext cx="2605088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650047" y="3760939"/>
              <a:ext cx="189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raw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14002" y="4051044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Intensity threshold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26" y="4051044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115872" y="4281877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1451076" y="961728"/>
            <a:ext cx="4345749" cy="3089316"/>
            <a:chOff x="2264264" y="818655"/>
            <a:chExt cx="4345749" cy="3089316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209140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64264" y="2866626"/>
              <a:ext cx="2136609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23712" y="818655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5787398" y="4512709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2129" y="5259110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Objects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222129" y="816198"/>
            <a:ext cx="4581761" cy="1936364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Tophat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-US" sz="2400" dirty="0" smtClean="0">
                <a:solidFill>
                  <a:schemeClr val="bg1"/>
                </a:solidFill>
              </a:rPr>
              <a:t>ifference </a:t>
            </a:r>
            <a:r>
              <a:rPr lang="en-US" sz="2400" dirty="0">
                <a:solidFill>
                  <a:schemeClr val="bg1"/>
                </a:solidFill>
              </a:rPr>
              <a:t>of Gaussian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Edge enhancements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Local texture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Many, many more……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9603" y="4487946"/>
            <a:ext cx="79533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09" y="289194"/>
            <a:ext cx="8686800" cy="800386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92D050"/>
                </a:solidFill>
              </a:rPr>
              <a:t>Supervised pixel classification</a:t>
            </a:r>
            <a:endParaRPr lang="en-US" sz="4000" dirty="0">
              <a:solidFill>
                <a:srgbClr val="92D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739" t="40898" r="44022" b="9827"/>
          <a:stretch>
            <a:fillRect/>
          </a:stretch>
        </p:blipFill>
        <p:spPr bwMode="auto">
          <a:xfrm>
            <a:off x="4252512" y="1439137"/>
            <a:ext cx="4558573" cy="2484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62672" y="4198585"/>
            <a:ext cx="3661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Fiji/</a:t>
            </a:r>
            <a:r>
              <a:rPr lang="en-US" sz="2000" b="1" dirty="0" err="1" smtClean="0">
                <a:solidFill>
                  <a:srgbClr val="00B0F0"/>
                </a:solidFill>
              </a:rPr>
              <a:t>ImageJ</a:t>
            </a:r>
            <a:r>
              <a:rPr lang="en-US" sz="2000" b="1" dirty="0" smtClean="0">
                <a:solidFill>
                  <a:srgbClr val="00B0F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Trainable </a:t>
            </a:r>
            <a:r>
              <a:rPr lang="en-US" sz="2000" dirty="0" err="1">
                <a:solidFill>
                  <a:srgbClr val="92D050"/>
                </a:solidFill>
              </a:rPr>
              <a:t>Weka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92D050"/>
                </a:solidFill>
              </a:rPr>
              <a:t>Segmentation</a:t>
            </a:r>
            <a:endParaRPr lang="en-US" sz="2000" dirty="0">
              <a:solidFill>
                <a:srgbClr val="92D050"/>
              </a:solidFill>
            </a:endParaRPr>
          </a:p>
          <a:p>
            <a:endParaRPr lang="en-US" sz="2000" b="1" dirty="0" smtClean="0">
              <a:solidFill>
                <a:srgbClr val="00B0F0"/>
              </a:solidFill>
            </a:endParaRPr>
          </a:p>
          <a:p>
            <a:r>
              <a:rPr lang="en-US" sz="2000" b="1" dirty="0" smtClean="0">
                <a:solidFill>
                  <a:srgbClr val="00B0F0"/>
                </a:solidFill>
                <a:hlinkClick r:id="rId4"/>
              </a:rPr>
              <a:t>www.ilastik.org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173" y="1415769"/>
            <a:ext cx="38690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L</a:t>
            </a:r>
            <a:r>
              <a:rPr lang="en-US" sz="2000" dirty="0" smtClean="0">
                <a:solidFill>
                  <a:srgbClr val="92D050"/>
                </a:solidFill>
              </a:rPr>
              <a:t>abel different image regions.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Software computes many different filters on the image.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Based on your labels it learns which filters distinguish the different regions best.</a:t>
            </a:r>
          </a:p>
          <a:p>
            <a:endParaRPr lang="en-US" sz="2000" dirty="0" smtClean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512" y="3386193"/>
            <a:ext cx="549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Lung sections with tumors, </a:t>
            </a:r>
            <a:r>
              <a:rPr lang="en-US" sz="1200" dirty="0" err="1" smtClean="0"/>
              <a:t>Hematoxylin</a:t>
            </a:r>
            <a:r>
              <a:rPr lang="en-US" sz="1200" dirty="0" smtClean="0"/>
              <a:t> &amp; Eosin stain</a:t>
            </a:r>
          </a:p>
          <a:p>
            <a:r>
              <a:rPr lang="en-US" sz="1200" dirty="0" smtClean="0"/>
              <a:t>Martina </a:t>
            </a:r>
            <a:r>
              <a:rPr lang="en-US" sz="1200" dirty="0" err="1" smtClean="0"/>
              <a:t>Mantovan</a:t>
            </a:r>
            <a:r>
              <a:rPr lang="en-US" sz="1200" dirty="0" smtClean="0"/>
              <a:t>, EMBL </a:t>
            </a:r>
            <a:r>
              <a:rPr lang="en-US" sz="1200" dirty="0" err="1" smtClean="0"/>
              <a:t>Monterodondo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 l="1485" t="40896" r="43950" b="11171"/>
          <a:stretch>
            <a:fillRect/>
          </a:stretch>
        </p:blipFill>
        <p:spPr bwMode="auto">
          <a:xfrm>
            <a:off x="4251460" y="3923970"/>
            <a:ext cx="4585979" cy="241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(region) growing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ita_Dorsal_Ruffles_plate02_batch1_02--siEGFP--siEGFP--W0027--P007--T00000--Z000--C01.ome--distanc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39603" y="1126871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03" y="5477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Distance-based region growing (“dilation”)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7211" y="6035532"/>
            <a:ext cx="560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Simple and robust, not very accurate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03" y="5620690"/>
            <a:ext cx="614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HeLa</a:t>
            </a:r>
            <a:r>
              <a:rPr lang="en-US" sz="1400" dirty="0" smtClean="0">
                <a:solidFill>
                  <a:schemeClr val="bg1"/>
                </a:solidFill>
              </a:rPr>
              <a:t> Kyoto cells, stained with HCS </a:t>
            </a:r>
            <a:r>
              <a:rPr lang="en-US" sz="1400" dirty="0" err="1" smtClean="0">
                <a:solidFill>
                  <a:schemeClr val="bg1"/>
                </a:solidFill>
              </a:rPr>
              <a:t>CellMask</a:t>
            </a:r>
            <a:r>
              <a:rPr lang="en-US" sz="1400" dirty="0" smtClean="0">
                <a:solidFill>
                  <a:schemeClr val="bg1"/>
                </a:solidFill>
              </a:rPr>
              <a:t> (</a:t>
            </a:r>
            <a:r>
              <a:rPr lang="en-US" sz="1400" dirty="0" err="1" smtClean="0">
                <a:solidFill>
                  <a:schemeClr val="bg1"/>
                </a:solidFill>
              </a:rPr>
              <a:t>Lifetechnologies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ita_Dorsal_Ruffles_plate02_batch1_02--siEGFP--siEGFP--W0027--P007--T00000--Z000--C01.ome--DistBgOverl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6806" t="15967" r="26902" b="31934"/>
          <a:stretch/>
        </p:blipFill>
        <p:spPr>
          <a:xfrm>
            <a:off x="784893" y="1093411"/>
            <a:ext cx="7506428" cy="449471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535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FFFF"/>
                </a:solidFill>
              </a:rPr>
              <a:t>Object growing that stops when 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(</a:t>
            </a:r>
            <a:r>
              <a:rPr lang="en-US" sz="2800" dirty="0" err="1" smtClean="0">
                <a:solidFill>
                  <a:srgbClr val="FFFFFF"/>
                </a:solidFill>
              </a:rPr>
              <a:t>i</a:t>
            </a:r>
            <a:r>
              <a:rPr lang="en-US" sz="2800" dirty="0" smtClean="0">
                <a:solidFill>
                  <a:srgbClr val="FFFFFF"/>
                </a:solidFill>
              </a:rPr>
              <a:t>) signal drops below threshold or (ii) runs into another region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602" y="5676647"/>
            <a:ext cx="7501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You need a cytoplasm staining for this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You have to set a background threshold (to stop region growing)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Not accurate at cell-cell contacts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194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79646"/>
                </a:solidFill>
              </a:rPr>
              <a:t>Image-based </a:t>
            </a:r>
            <a:r>
              <a:rPr lang="en-US" sz="3200" dirty="0" smtClean="0">
                <a:solidFill>
                  <a:srgbClr val="F79646"/>
                </a:solidFill>
              </a:rPr>
              <a:t>watershed</a:t>
            </a:r>
            <a:r>
              <a:rPr lang="en-US" sz="3200" dirty="0">
                <a:solidFill>
                  <a:srgbClr val="F79646"/>
                </a:solidFill>
              </a:rPr>
              <a:t> </a:t>
            </a:r>
            <a:r>
              <a:rPr lang="en-US" sz="3200" dirty="0" smtClean="0">
                <a:solidFill>
                  <a:srgbClr val="F79646"/>
                </a:solidFill>
              </a:rPr>
              <a:t>to find cell-cell contacts</a:t>
            </a:r>
            <a:endParaRPr lang="en-US" sz="3200" dirty="0">
              <a:solidFill>
                <a:srgbClr val="F79646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67544" y="1111877"/>
            <a:ext cx="2318394" cy="2387600"/>
            <a:chOff x="3567544" y="1111877"/>
            <a:chExt cx="2318394" cy="2387600"/>
          </a:xfrm>
        </p:grpSpPr>
        <p:grpSp>
          <p:nvGrpSpPr>
            <p:cNvPr id="14" name="Group 13"/>
            <p:cNvGrpSpPr/>
            <p:nvPr/>
          </p:nvGrpSpPr>
          <p:grpSpPr>
            <a:xfrm>
              <a:off x="3567544" y="1111877"/>
              <a:ext cx="2318394" cy="2387600"/>
              <a:chOff x="4734306" y="1206500"/>
              <a:chExt cx="2318394" cy="2387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734306" y="1206500"/>
                <a:ext cx="2318394" cy="2387600"/>
                <a:chOff x="4734306" y="1206500"/>
                <a:chExt cx="2318394" cy="23876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34306" y="1206500"/>
                  <a:ext cx="2318394" cy="238760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5422828" y="1206500"/>
                  <a:ext cx="9771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I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nverted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13" name="Straight Connector 12"/>
              <p:cNvCxnSpPr/>
              <p:nvPr/>
            </p:nvCxnSpPr>
            <p:spPr>
              <a:xfrm>
                <a:off x="5422828" y="1930400"/>
                <a:ext cx="1066872" cy="11811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/>
            <p:nvPr/>
          </p:nvCxnSpPr>
          <p:spPr>
            <a:xfrm flipH="1">
              <a:off x="4904362" y="1545578"/>
              <a:ext cx="647314" cy="6604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468992" y="3694104"/>
            <a:ext cx="5886185" cy="2842760"/>
            <a:chOff x="1501907" y="3759030"/>
            <a:chExt cx="5886185" cy="28427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907" y="3759030"/>
              <a:ext cx="5886185" cy="284276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4736714" y="4483100"/>
              <a:ext cx="0" cy="93980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11500" y="5657334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Nuc1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13400" y="5448300"/>
              <a:ext cx="669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Nuc2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70051" y="1127176"/>
            <a:ext cx="2318394" cy="2387600"/>
            <a:chOff x="2126606" y="879150"/>
            <a:chExt cx="2318394" cy="2387600"/>
          </a:xfrm>
        </p:grpSpPr>
        <p:grpSp>
          <p:nvGrpSpPr>
            <p:cNvPr id="11" name="Group 10"/>
            <p:cNvGrpSpPr/>
            <p:nvPr/>
          </p:nvGrpSpPr>
          <p:grpSpPr>
            <a:xfrm>
              <a:off x="2126606" y="879150"/>
              <a:ext cx="2318394" cy="2387600"/>
              <a:chOff x="2126606" y="1206500"/>
              <a:chExt cx="2318394" cy="23876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26606" y="1206500"/>
                <a:ext cx="2318394" cy="23876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723543" y="1206500"/>
                <a:ext cx="1057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Raw data</a:t>
                </a:r>
                <a:endParaRPr lang="en-US" dirty="0">
                  <a:solidFill>
                    <a:srgbClr val="3366FF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827525" y="17533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Nuc1</a:t>
              </a:r>
              <a:endParaRPr lang="en-US" sz="11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28371" y="2337586"/>
              <a:ext cx="480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Nuc2</a:t>
              </a:r>
              <a:endParaRPr lang="en-US" sz="11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08470" y="5389520"/>
            <a:ext cx="588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Fiji: </a:t>
            </a:r>
            <a:r>
              <a:rPr lang="en-US" dirty="0" err="1" smtClean="0"/>
              <a:t>Process..Find</a:t>
            </a:r>
            <a:r>
              <a:rPr lang="en-US" dirty="0" smtClean="0"/>
              <a:t> Maxima (Output type: segmented particles</a:t>
            </a:r>
          </a:p>
          <a:p>
            <a:r>
              <a:rPr lang="en-US" dirty="0" smtClean="0"/>
              <a:t>CP: </a:t>
            </a:r>
            <a:r>
              <a:rPr lang="en-US" dirty="0" err="1" smtClean="0"/>
              <a:t>IndentifySecondaryObjects</a:t>
            </a:r>
            <a:r>
              <a:rPr lang="en-US" dirty="0" smtClean="0"/>
              <a:t> (Watershed - Image)</a:t>
            </a:r>
          </a:p>
        </p:txBody>
      </p:sp>
      <p:pic>
        <p:nvPicPr>
          <p:cNvPr id="26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l="16755" t="38024" r="59918" b="29395"/>
          <a:stretch/>
        </p:blipFill>
        <p:spPr>
          <a:xfrm>
            <a:off x="6165268" y="1081279"/>
            <a:ext cx="2239814" cy="23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484"/>
            <a:ext cx="8229600" cy="1143000"/>
          </a:xfrm>
          <a:noFill/>
        </p:spPr>
        <p:txBody>
          <a:bodyPr>
            <a:noAutofit/>
          </a:bodyPr>
          <a:lstStyle/>
          <a:p>
            <a:r>
              <a:rPr lang="en-US" sz="2800" u="sng" dirty="0" smtClean="0">
                <a:solidFill>
                  <a:srgbClr val="FFFFFF"/>
                </a:solidFill>
              </a:rPr>
              <a:t>Recommendation for tissue culture cell detection: </a:t>
            </a:r>
            <a:br>
              <a:rPr lang="en-US" sz="2800" u="sng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Nucleus stain </a:t>
            </a:r>
            <a:r>
              <a:rPr lang="en-US" sz="2800" dirty="0">
                <a:solidFill>
                  <a:srgbClr val="FFFFFF"/>
                </a:solidFill>
              </a:rPr>
              <a:t>&amp;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Whole cell stain</a:t>
            </a:r>
            <a:br>
              <a:rPr lang="en-US" sz="2800" dirty="0" smtClean="0">
                <a:solidFill>
                  <a:srgbClr val="FF6600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Use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nuclei as seeds </a:t>
            </a:r>
            <a:r>
              <a:rPr lang="en-US" sz="2800" dirty="0" smtClean="0">
                <a:solidFill>
                  <a:srgbClr val="FFFFFF"/>
                </a:solidFill>
              </a:rPr>
              <a:t>for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image-based watershed</a:t>
            </a:r>
            <a:endParaRPr lang="en-US" sz="2800" dirty="0">
              <a:solidFill>
                <a:srgbClr val="FF6600"/>
              </a:solidFill>
            </a:endParaRPr>
          </a:p>
        </p:txBody>
      </p:sp>
      <p:pic>
        <p:nvPicPr>
          <p:cNvPr id="6" name="Content Placeholder 5" descr="Scita_Dorsal_Ruffles_plate02_batch1_02--siEGFP--siEGFP--W0027--P007--T00000--Z000--C01.ome--WSimageOver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t="13909" b="13909"/>
          <a:stretch>
            <a:fillRect/>
          </a:stretch>
        </p:blipFill>
        <p:spPr>
          <a:xfrm>
            <a:off x="457200" y="1941399"/>
            <a:ext cx="8229600" cy="452596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77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splitting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8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50" y="3157428"/>
            <a:ext cx="2552700" cy="19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278" y="0"/>
            <a:ext cx="9464842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Shape-based object splitting </a:t>
            </a:r>
            <a:br>
              <a:rPr lang="en-US" sz="2800" dirty="0" smtClean="0">
                <a:solidFill>
                  <a:schemeClr val="accent3"/>
                </a:solidFill>
              </a:rPr>
            </a:br>
            <a:r>
              <a:rPr lang="en-US" sz="2800" dirty="0" smtClean="0">
                <a:solidFill>
                  <a:schemeClr val="accent3"/>
                </a:solidFill>
              </a:rPr>
              <a:t>by </a:t>
            </a:r>
            <a:r>
              <a:rPr lang="en-US" sz="2800" i="1" dirty="0" smtClean="0">
                <a:solidFill>
                  <a:schemeClr val="accent3"/>
                </a:solidFill>
              </a:rPr>
              <a:t>watershed filter </a:t>
            </a:r>
            <a:r>
              <a:rPr lang="en-US" sz="2800" dirty="0" smtClean="0">
                <a:solidFill>
                  <a:schemeClr val="accent3"/>
                </a:solidFill>
              </a:rPr>
              <a:t>on </a:t>
            </a:r>
            <a:r>
              <a:rPr lang="en-US" sz="2800" i="1" dirty="0" smtClean="0">
                <a:solidFill>
                  <a:schemeClr val="accent3"/>
                </a:solidFill>
              </a:rPr>
              <a:t>distance transform</a:t>
            </a:r>
            <a:endParaRPr lang="en-US" sz="2800" i="1" dirty="0">
              <a:solidFill>
                <a:schemeClr val="accent3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0387250" y="3502324"/>
            <a:ext cx="1268359" cy="41353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4" y="1311455"/>
            <a:ext cx="3287747" cy="24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99" y="1311455"/>
            <a:ext cx="3287747" cy="2486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70" y="4018673"/>
            <a:ext cx="3287747" cy="2486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806" y="4018673"/>
            <a:ext cx="3287747" cy="24862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284" y="4979825"/>
            <a:ext cx="3903658" cy="18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398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enu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467" y="1160860"/>
            <a:ext cx="900853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FFFF"/>
                </a:solidFill>
                <a:latin typeface="Calibri"/>
              </a:rPr>
              <a:t>This Lecture: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FFFF"/>
                </a:solidFill>
                <a:latin typeface="Calibri"/>
              </a:rPr>
              <a:t>Image analysis methods that I typically need to help people at our institute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Today’s Practical: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Using </a:t>
            </a:r>
            <a:r>
              <a:rPr lang="en-US" sz="2800" dirty="0" err="1" smtClean="0">
                <a:solidFill>
                  <a:srgbClr val="0000FF"/>
                </a:solidFill>
                <a:latin typeface="Calibri"/>
              </a:rPr>
              <a:t>ImageJ</a:t>
            </a:r>
            <a:endParaRPr lang="en-US" sz="2800" dirty="0" smtClean="0">
              <a:solidFill>
                <a:srgbClr val="0000FF"/>
              </a:solidFill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How to inspect my data and judge its quality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Conducting object-based measurements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Project (</a:t>
            </a:r>
            <a:r>
              <a:rPr lang="en-US" sz="2800" dirty="0" err="1" smtClean="0">
                <a:solidFill>
                  <a:srgbClr val="FFFF00"/>
                </a:solidFill>
                <a:latin typeface="Calibri"/>
              </a:rPr>
              <a:t>Sat&amp;Sun</a:t>
            </a: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):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Become an </a:t>
            </a:r>
            <a:r>
              <a:rPr lang="en-US" sz="2800" dirty="0" err="1" smtClean="0">
                <a:solidFill>
                  <a:srgbClr val="FFFF00"/>
                </a:solidFill>
                <a:latin typeface="Calibri"/>
              </a:rPr>
              <a:t>ImageJ</a:t>
            </a: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 expert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Apply most of the methods that I present today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Calibri"/>
              </a:rPr>
              <a:t>Learn some programming to automate your analyses</a:t>
            </a:r>
          </a:p>
          <a:p>
            <a:pPr marL="742950" lvl="1" indent="-285750">
              <a:buFont typeface="Arial"/>
              <a:buChar char="•"/>
            </a:pPr>
            <a:endParaRPr lang="en-US" sz="2800" dirty="0">
              <a:solidFill>
                <a:srgbClr val="00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28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054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Object Measurements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0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How would you measure the difference between these nuclei?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5512" y="1565915"/>
            <a:ext cx="4836317" cy="493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Area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100" y="1348610"/>
            <a:ext cx="5211449" cy="492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Mean intensity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9172" y="1600200"/>
            <a:ext cx="4976132" cy="478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Mean vs. Sum Intensities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9549" y="1735750"/>
            <a:ext cx="4168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Gray values: 105, 133, 148, 142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Sum = 105 + 133 + 148 + 142 = 528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Area (in pixels) = 4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Mean = Sum /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PixelArea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= 132</a:t>
            </a:r>
          </a:p>
          <a:p>
            <a:pPr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Sum = Mean *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PixelArea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  </a:t>
            </a: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556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800" y="1659550"/>
            <a:ext cx="34049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93415" y="4218747"/>
            <a:ext cx="2974285" cy="119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7" name="Picture 7"/>
          <p:cNvPicPr>
            <a:picLocks noChangeAspect="1" noChangeArrowheads="1"/>
          </p:cNvPicPr>
          <p:nvPr/>
        </p:nvPicPr>
        <p:blipFill>
          <a:blip r:embed="rId4" cstate="print"/>
          <a:srcRect l="7583" t="34951" r="5213" b="35923"/>
          <a:stretch>
            <a:fillRect/>
          </a:stretch>
        </p:blipFill>
        <p:spPr bwMode="auto">
          <a:xfrm>
            <a:off x="9367101" y="4290391"/>
            <a:ext cx="1600200" cy="104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95901" y="5575024"/>
            <a:ext cx="2896014" cy="113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9" name="Picture 9"/>
          <p:cNvPicPr>
            <a:picLocks noChangeAspect="1" noChangeArrowheads="1"/>
          </p:cNvPicPr>
          <p:nvPr/>
        </p:nvPicPr>
        <p:blipFill>
          <a:blip r:embed="rId6" cstate="print"/>
          <a:srcRect l="8294" t="36408" r="4502" b="36408"/>
          <a:stretch>
            <a:fillRect/>
          </a:stretch>
        </p:blipFill>
        <p:spPr bwMode="auto">
          <a:xfrm>
            <a:off x="9367101" y="5655364"/>
            <a:ext cx="1600200" cy="97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290901" y="3468469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B0F0"/>
                </a:solidFill>
                <a:latin typeface="Calibri"/>
              </a:rPr>
              <a:t>ImageJ</a:t>
            </a:r>
            <a:r>
              <a:rPr lang="en-US" dirty="0" smtClean="0">
                <a:solidFill>
                  <a:srgbClr val="00B0F0"/>
                </a:solidFill>
                <a:latin typeface="Calibri"/>
              </a:rPr>
              <a:t>:</a:t>
            </a:r>
          </a:p>
          <a:p>
            <a:pPr defTabSz="914400"/>
            <a:r>
              <a:rPr lang="en-US" dirty="0" smtClean="0">
                <a:solidFill>
                  <a:srgbClr val="00B0F0"/>
                </a:solidFill>
                <a:latin typeface="Calibri"/>
              </a:rPr>
              <a:t>[Image &gt; Properties];      [Analyze &gt; Measure]</a:t>
            </a:r>
            <a:endParaRPr lang="en-US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4291" y="486715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FF0000"/>
                </a:solidFill>
                <a:latin typeface="Calibri"/>
              </a:rPr>
              <a:t>Sum ~ Total amount</a:t>
            </a:r>
          </a:p>
          <a:p>
            <a:pPr defTabSz="914400"/>
            <a:r>
              <a:rPr lang="en-US" sz="2400" dirty="0" smtClean="0">
                <a:solidFill>
                  <a:srgbClr val="FF0000"/>
                </a:solidFill>
                <a:latin typeface="Calibri"/>
              </a:rPr>
              <a:t>Mean ~ Concentration</a:t>
            </a:r>
            <a:endParaRPr lang="en-US" sz="24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40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6" y="540597"/>
            <a:ext cx="9144000" cy="76639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dirty="0" smtClean="0">
                <a:solidFill>
                  <a:srgbClr val="92D050"/>
                </a:solidFill>
              </a:rPr>
              <a:t>Form-factor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</a:rPr>
              <a:t>= 4*π*Area / Perimeter^2</a:t>
            </a:r>
            <a:r>
              <a:rPr lang="en-US" sz="2800" dirty="0" smtClean="0">
                <a:solidFill>
                  <a:srgbClr val="92D050"/>
                </a:solidFill>
              </a:rPr>
              <a:t> </a:t>
            </a:r>
            <a:endParaRPr lang="en-US" sz="3600" dirty="0" smtClean="0">
              <a:solidFill>
                <a:srgbClr val="92D050"/>
              </a:solidFill>
            </a:endParaRPr>
          </a:p>
          <a:p>
            <a:pPr lvl="1"/>
            <a:endParaRPr lang="en-US" sz="3600" dirty="0" smtClean="0">
              <a:solidFill>
                <a:srgbClr val="92D050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498" y="1555774"/>
            <a:ext cx="4474709" cy="454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93912" y="2123884"/>
            <a:ext cx="35269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Circle</a:t>
            </a:r>
            <a:r>
              <a:rPr lang="en-US" sz="2000" dirty="0">
                <a:solidFill>
                  <a:srgbClr val="92D050"/>
                </a:solidFill>
              </a:rPr>
              <a:t>: P = 2*π*R; A = π*R^</a:t>
            </a:r>
            <a:r>
              <a:rPr lang="en-US" sz="2000" dirty="0" smtClean="0">
                <a:solidFill>
                  <a:srgbClr val="92D050"/>
                </a:solidFill>
              </a:rPr>
              <a:t>2; </a:t>
            </a:r>
            <a:r>
              <a:rPr lang="en-US" sz="2000" dirty="0">
                <a:solidFill>
                  <a:srgbClr val="92D050"/>
                </a:solidFill>
              </a:rPr>
              <a:t/>
            </a:r>
            <a:br>
              <a:rPr lang="en-US" sz="2000" dirty="0">
                <a:solidFill>
                  <a:srgbClr val="92D050"/>
                </a:solidFill>
              </a:rPr>
            </a:br>
            <a:r>
              <a:rPr lang="en-US" sz="2000" dirty="0">
                <a:solidFill>
                  <a:srgbClr val="92D050"/>
                </a:solidFill>
              </a:rPr>
              <a:t>FF = 4*π*π *R^2 / (2*π*R)^2 </a:t>
            </a:r>
            <a:r>
              <a:rPr lang="en-US" sz="2000" dirty="0" smtClean="0">
                <a:solidFill>
                  <a:srgbClr val="92D050"/>
                </a:solidFill>
              </a:rPr>
              <a:t>=</a:t>
            </a:r>
          </a:p>
          <a:p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4*π^2*R^2 / (4*π^2*R^2) = 1</a:t>
            </a:r>
          </a:p>
          <a:p>
            <a:endParaRPr lang="en-US" sz="2000" b="1" dirty="0" smtClean="0">
              <a:solidFill>
                <a:srgbClr val="92D050"/>
              </a:solidFill>
            </a:endParaRPr>
          </a:p>
          <a:p>
            <a:r>
              <a:rPr lang="en-US" sz="2000" b="1" dirty="0" smtClean="0">
                <a:solidFill>
                  <a:srgbClr val="92D050"/>
                </a:solidFill>
              </a:rPr>
              <a:t>Line</a:t>
            </a:r>
            <a:r>
              <a:rPr lang="en-US" sz="2000" dirty="0">
                <a:solidFill>
                  <a:srgbClr val="92D050"/>
                </a:solidFill>
              </a:rPr>
              <a:t>: FF = 4*π*L / L^2 = 4*π / L  </a:t>
            </a:r>
            <a:endParaRPr lang="en-US" sz="2000" dirty="0" smtClean="0">
              <a:solidFill>
                <a:srgbClr val="92D050"/>
              </a:solidFill>
            </a:endParaRPr>
          </a:p>
          <a:p>
            <a:r>
              <a:rPr lang="en-US" sz="2000" dirty="0" smtClean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92D050"/>
                </a:solidFill>
              </a:rPr>
              <a:t>small for long lines)</a:t>
            </a:r>
          </a:p>
          <a:p>
            <a:endParaRPr lang="en-US" sz="2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92D050"/>
                </a:solidFill>
              </a:rPr>
              <a:t>Haralick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t</a:t>
            </a:r>
            <a:r>
              <a:rPr lang="en-US" dirty="0" smtClean="0">
                <a:solidFill>
                  <a:srgbClr val="92D050"/>
                </a:solidFill>
              </a:rPr>
              <a:t>exture features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00" y="1463742"/>
            <a:ext cx="429985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H1: Angular Second Moment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H2</a:t>
            </a:r>
            <a:r>
              <a:rPr lang="en-US" sz="2000" dirty="0" smtClean="0">
                <a:solidFill>
                  <a:srgbClr val="92D050"/>
                </a:solidFill>
              </a:rPr>
              <a:t>: Contrast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H3</a:t>
            </a:r>
            <a:r>
              <a:rPr lang="en-US" sz="2000" dirty="0" smtClean="0">
                <a:solidFill>
                  <a:srgbClr val="92D050"/>
                </a:solidFill>
              </a:rPr>
              <a:t>: Correlation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H4</a:t>
            </a:r>
            <a:r>
              <a:rPr lang="en-US" sz="2000" dirty="0" smtClean="0">
                <a:solidFill>
                  <a:srgbClr val="92D050"/>
                </a:solidFill>
              </a:rPr>
              <a:t>: Sum of Squares: Variation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H5</a:t>
            </a:r>
            <a:r>
              <a:rPr lang="en-US" sz="2000" dirty="0" smtClean="0">
                <a:solidFill>
                  <a:srgbClr val="92D050"/>
                </a:solidFill>
              </a:rPr>
              <a:t>: Inverse Difference Moment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H6</a:t>
            </a:r>
            <a:r>
              <a:rPr lang="en-US" sz="2000" dirty="0" smtClean="0">
                <a:solidFill>
                  <a:srgbClr val="92D050"/>
                </a:solidFill>
              </a:rPr>
              <a:t>: Sum Average </a:t>
            </a:r>
          </a:p>
          <a:p>
            <a:r>
              <a:rPr lang="en-US" sz="2000" b="1" dirty="0" err="1" smtClean="0">
                <a:solidFill>
                  <a:srgbClr val="FF0000"/>
                </a:solidFill>
              </a:rPr>
              <a:t>H7</a:t>
            </a:r>
            <a:r>
              <a:rPr lang="en-US" sz="2000" b="1" dirty="0" smtClean="0">
                <a:solidFill>
                  <a:srgbClr val="FF0000"/>
                </a:solidFill>
              </a:rPr>
              <a:t>: Sum Variance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H8</a:t>
            </a:r>
            <a:r>
              <a:rPr lang="en-US" sz="2000" dirty="0" smtClean="0">
                <a:solidFill>
                  <a:srgbClr val="92D050"/>
                </a:solidFill>
              </a:rPr>
              <a:t>: Sum Entropy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H9</a:t>
            </a:r>
            <a:r>
              <a:rPr lang="en-US" sz="2000" dirty="0" smtClean="0">
                <a:solidFill>
                  <a:srgbClr val="92D050"/>
                </a:solidFill>
              </a:rPr>
              <a:t>: Entropy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H10</a:t>
            </a:r>
            <a:r>
              <a:rPr lang="en-US" sz="2000" dirty="0" smtClean="0">
                <a:solidFill>
                  <a:srgbClr val="92D050"/>
                </a:solidFill>
              </a:rPr>
              <a:t>: Difference Variance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H11</a:t>
            </a:r>
            <a:r>
              <a:rPr lang="en-US" sz="2000" dirty="0" smtClean="0">
                <a:solidFill>
                  <a:srgbClr val="92D050"/>
                </a:solidFill>
              </a:rPr>
              <a:t>: Difference Entropy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H12</a:t>
            </a:r>
            <a:r>
              <a:rPr lang="en-US" sz="2000" dirty="0" smtClean="0">
                <a:solidFill>
                  <a:srgbClr val="92D050"/>
                </a:solidFill>
              </a:rPr>
              <a:t>: Information Measure of Correlation 1 </a:t>
            </a:r>
          </a:p>
          <a:p>
            <a:r>
              <a:rPr lang="en-US" sz="2000" dirty="0" err="1" smtClean="0">
                <a:solidFill>
                  <a:srgbClr val="92D050"/>
                </a:solidFill>
              </a:rPr>
              <a:t>H13</a:t>
            </a:r>
            <a:r>
              <a:rPr lang="en-US" sz="2000" dirty="0" smtClean="0">
                <a:solidFill>
                  <a:srgbClr val="92D050"/>
                </a:solidFill>
              </a:rPr>
              <a:t>: Information Measure of Correlation 2</a:t>
            </a:r>
            <a:endParaRPr lang="en-US" sz="2000" dirty="0">
              <a:solidFill>
                <a:srgbClr val="92D050"/>
              </a:solidFill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590" y="1483244"/>
            <a:ext cx="4218017" cy="434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50193" y="6133105"/>
            <a:ext cx="89807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2D050"/>
                </a:solidFill>
              </a:rPr>
              <a:t>Haralick</a:t>
            </a:r>
            <a:r>
              <a:rPr lang="en-US" sz="1600" dirty="0">
                <a:solidFill>
                  <a:srgbClr val="92D050"/>
                </a:solidFill>
              </a:rPr>
              <a:t> et al. (1973), "Textural Features for Image Classification," IEEE Transaction on Systems Man, Cybernetics, SMC-3(6):610-621.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9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Many features to distinguish phenotypes…</a:t>
            </a:r>
            <a:br>
              <a:rPr lang="en-US" dirty="0" smtClean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/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 smtClean="0">
                <a:solidFill>
                  <a:srgbClr val="92D050"/>
                </a:solidFill>
              </a:rPr>
              <a:t>which ones to choose?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5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0" y="13126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Supervised object classification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214" y="1884007"/>
            <a:ext cx="4259036" cy="43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69658" y="2546480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(200, 0.5, 0.4, 0.33,  …)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931" y="1375670"/>
            <a:ext cx="780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“Feature vector” = (area, form factor, mean intensity,  H1, …)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4339" y="3908368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(400, 0.8, 0.3, 0.12, …)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2346" y="446236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(410, 0.85, 0.29, 0.54,  …)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4283" y="539932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(440, 0.84, 0.3, 0.60,  …)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88365" y="2633714"/>
            <a:ext cx="2382383" cy="783379"/>
            <a:chOff x="5642115" y="2136406"/>
            <a:chExt cx="2382383" cy="783379"/>
          </a:xfrm>
        </p:grpSpPr>
        <p:sp>
          <p:nvSpPr>
            <p:cNvPr id="12" name="TextBox 11"/>
            <p:cNvSpPr txBox="1"/>
            <p:nvPr/>
          </p:nvSpPr>
          <p:spPr>
            <a:xfrm>
              <a:off x="5642115" y="2550453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(350, 0.75, 0.2, 0.55 …)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49332" y="2136406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?</a:t>
              </a:r>
              <a:endParaRPr lang="en-US" dirty="0">
                <a:solidFill>
                  <a:srgbClr val="92D05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65996" y="3938966"/>
            <a:ext cx="37741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</a:rPr>
              <a:t>Algorithms that predict unknown vectors based on known ones: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“Support Vector Machines”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“Random Forests”</a:t>
            </a:r>
          </a:p>
          <a:p>
            <a:endParaRPr lang="en-US" sz="2000" dirty="0" smtClean="0">
              <a:solidFill>
                <a:srgbClr val="92D050"/>
              </a:solidFill>
            </a:endParaRPr>
          </a:p>
          <a:p>
            <a:endParaRPr lang="en-US" sz="2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2" y="-8708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</a:rPr>
              <a:t>www.cellcognition.org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2706" name="Picture 2" descr="http://cellcognition.org/software/cecoganalyzer/screenshots/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7" y="971738"/>
            <a:ext cx="8588829" cy="58209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/>
              <a:t>Bioimage</a:t>
            </a:r>
            <a:r>
              <a:rPr lang="en-US" dirty="0" smtClean="0"/>
              <a:t> Analysis</a:t>
            </a:r>
            <a:endParaRPr lang="en-US" dirty="0"/>
          </a:p>
        </p:txBody>
      </p:sp>
      <p:grpSp>
        <p:nvGrpSpPr>
          <p:cNvPr id="3" name="Group 52"/>
          <p:cNvGrpSpPr/>
          <p:nvPr/>
        </p:nvGrpSpPr>
        <p:grpSpPr>
          <a:xfrm>
            <a:off x="457200" y="2286000"/>
            <a:ext cx="2229711" cy="1617579"/>
            <a:chOff x="228600" y="2209800"/>
            <a:chExt cx="2229711" cy="16175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09800"/>
              <a:ext cx="2229711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04800" y="3429000"/>
              <a:ext cx="203808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Sample preparation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53"/>
          <p:cNvGrpSpPr/>
          <p:nvPr/>
        </p:nvGrpSpPr>
        <p:grpSpPr>
          <a:xfrm>
            <a:off x="3794405" y="1278021"/>
            <a:ext cx="1615795" cy="1617579"/>
            <a:chOff x="2895600" y="1066800"/>
            <a:chExt cx="1615795" cy="16175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/>
            <a:srcRect l="5299" r="19902"/>
            <a:stretch/>
          </p:blipFill>
          <p:spPr>
            <a:xfrm>
              <a:off x="2895600" y="1066800"/>
              <a:ext cx="1615795" cy="161757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068692" y="2286000"/>
              <a:ext cx="1274708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Microscopy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2686911" y="2086811"/>
            <a:ext cx="1107494" cy="100797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5410200" y="2086811"/>
            <a:ext cx="990600" cy="681789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54"/>
          <p:cNvGrpSpPr/>
          <p:nvPr/>
        </p:nvGrpSpPr>
        <p:grpSpPr>
          <a:xfrm>
            <a:off x="6400800" y="1981200"/>
            <a:ext cx="1994781" cy="1574800"/>
            <a:chOff x="5410200" y="1219200"/>
            <a:chExt cx="199478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/>
            <a:srcRect r="9015"/>
            <a:stretch/>
          </p:blipFill>
          <p:spPr>
            <a:xfrm>
              <a:off x="5410200" y="1219200"/>
              <a:ext cx="1994781" cy="15748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652154" y="2362200"/>
              <a:ext cx="154317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</a:rPr>
                <a:t>Image analysis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5646899" y="4431466"/>
            <a:ext cx="2049301" cy="1893134"/>
            <a:chOff x="6332699" y="3517066"/>
            <a:chExt cx="2049301" cy="18931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699" y="3517066"/>
              <a:ext cx="2049301" cy="1893134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29400" y="4888468"/>
              <a:ext cx="1549335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QC &amp; Statistics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Straight Arrow Connector 19"/>
          <p:cNvCxnSpPr>
            <a:stCxn id="6" idx="2"/>
            <a:endCxn id="12" idx="0"/>
          </p:cNvCxnSpPr>
          <p:nvPr/>
        </p:nvCxnSpPr>
        <p:spPr>
          <a:xfrm flipH="1">
            <a:off x="6671550" y="3556000"/>
            <a:ext cx="726641" cy="87546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51"/>
          <p:cNvGrpSpPr/>
          <p:nvPr/>
        </p:nvGrpSpPr>
        <p:grpSpPr>
          <a:xfrm>
            <a:off x="1600200" y="4648200"/>
            <a:ext cx="1953099" cy="1664732"/>
            <a:chOff x="3810000" y="4648200"/>
            <a:chExt cx="1953099" cy="1664732"/>
          </a:xfrm>
        </p:grpSpPr>
        <p:pic>
          <p:nvPicPr>
            <p:cNvPr id="7170" name="Picture 2" descr="Bildergebnis für biological questi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38600" y="4648200"/>
              <a:ext cx="1530804" cy="1524001"/>
            </a:xfrm>
            <a:prstGeom prst="rect">
              <a:avLst/>
            </a:prstGeom>
            <a:noFill/>
          </p:spPr>
        </p:pic>
        <p:sp>
          <p:nvSpPr>
            <p:cNvPr id="51" name="TextBox 50"/>
            <p:cNvSpPr txBox="1"/>
            <p:nvPr/>
          </p:nvSpPr>
          <p:spPr>
            <a:xfrm>
              <a:off x="3810000" y="5943600"/>
              <a:ext cx="1953099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Biological question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7" name="Straight Arrow Connector 56"/>
          <p:cNvCxnSpPr>
            <a:stCxn id="7170" idx="0"/>
            <a:endCxn id="4" idx="2"/>
          </p:cNvCxnSpPr>
          <p:nvPr/>
        </p:nvCxnSpPr>
        <p:spPr>
          <a:xfrm flipH="1" flipV="1">
            <a:off x="1572056" y="3903579"/>
            <a:ext cx="1022146" cy="744621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25"/>
          <p:cNvGrpSpPr/>
          <p:nvPr/>
        </p:nvGrpSpPr>
        <p:grpSpPr>
          <a:xfrm>
            <a:off x="2743200" y="1905000"/>
            <a:ext cx="4267200" cy="3505201"/>
            <a:chOff x="2743200" y="1905000"/>
            <a:chExt cx="4267200" cy="3505201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6400800" y="3657600"/>
              <a:ext cx="609600" cy="685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5410200" y="1905000"/>
              <a:ext cx="914400" cy="6096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743200" y="1905000"/>
              <a:ext cx="990600" cy="838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2" idx="1"/>
            </p:cNvCxnSpPr>
            <p:nvPr/>
          </p:nvCxnSpPr>
          <p:spPr>
            <a:xfrm flipH="1" flipV="1">
              <a:off x="2743200" y="3200400"/>
              <a:ext cx="2903699" cy="21776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170" idx="3"/>
            </p:cNvCxnSpPr>
            <p:nvPr/>
          </p:nvCxnSpPr>
          <p:spPr>
            <a:xfrm flipV="1">
              <a:off x="3359604" y="2895600"/>
              <a:ext cx="3041196" cy="25146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374308" y="2901792"/>
            <a:ext cx="6649978" cy="156966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1. Acquire only few images of controls.</a:t>
            </a:r>
          </a:p>
          <a:p>
            <a:r>
              <a:rPr lang="en-US" sz="3200" dirty="0" smtClean="0">
                <a:solidFill>
                  <a:srgbClr val="92D050"/>
                </a:solidFill>
              </a:rPr>
              <a:t>2. Establish your analysis workflow.</a:t>
            </a:r>
          </a:p>
          <a:p>
            <a:r>
              <a:rPr lang="en-US" sz="3200" dirty="0" smtClean="0">
                <a:solidFill>
                  <a:srgbClr val="92D050"/>
                </a:solidFill>
              </a:rPr>
              <a:t>3. Acquire more data. 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3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402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Intensity measurements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The meaning of intensities: </a:t>
            </a:r>
            <a:br>
              <a:rPr lang="en-US" dirty="0" smtClean="0">
                <a:solidFill>
                  <a:srgbClr val="92D050"/>
                </a:solidFill>
              </a:rPr>
            </a:br>
            <a:r>
              <a:rPr lang="en-US" dirty="0" err="1" smtClean="0">
                <a:solidFill>
                  <a:srgbClr val="92D050"/>
                </a:solidFill>
              </a:rPr>
              <a:t>widefield</a:t>
            </a:r>
            <a:r>
              <a:rPr lang="en-US" dirty="0" smtClean="0">
                <a:solidFill>
                  <a:srgbClr val="92D050"/>
                </a:solidFill>
              </a:rPr>
              <a:t> vs. </a:t>
            </a:r>
            <a:r>
              <a:rPr lang="en-US" dirty="0" err="1" smtClean="0">
                <a:solidFill>
                  <a:srgbClr val="92D050"/>
                </a:solidFill>
              </a:rPr>
              <a:t>confocal</a:t>
            </a:r>
            <a:r>
              <a:rPr lang="en-US" dirty="0" smtClean="0">
                <a:solidFill>
                  <a:srgbClr val="92D050"/>
                </a:solidFill>
              </a:rPr>
              <a:t> images</a:t>
            </a:r>
            <a:br>
              <a:rPr lang="en-US" dirty="0" smtClean="0">
                <a:solidFill>
                  <a:srgbClr val="92D050"/>
                </a:solidFill>
              </a:rPr>
            </a:b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0" y="50484"/>
            <a:ext cx="900882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Confocal</a:t>
            </a:r>
            <a:r>
              <a:rPr lang="en-US" sz="3200" dirty="0" smtClean="0">
                <a:solidFill>
                  <a:schemeClr val="bg1"/>
                </a:solidFill>
              </a:rPr>
              <a:t>: optical sectioning (</a:t>
            </a:r>
            <a:r>
              <a:rPr lang="en-US" sz="3200" dirty="0" err="1" smtClean="0">
                <a:solidFill>
                  <a:schemeClr val="bg1"/>
                </a:solidFill>
              </a:rPr>
              <a:t>60x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NA1.4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Airy1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423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253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00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4872" y="1252403"/>
            <a:ext cx="1821614" cy="17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>
            <a:stCxn id="1026" idx="2"/>
          </p:cNvCxnSpPr>
          <p:nvPr/>
        </p:nvCxnSpPr>
        <p:spPr>
          <a:xfrm>
            <a:off x="4055039" y="3049729"/>
            <a:ext cx="318107" cy="677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9" idx="2"/>
          </p:cNvCxnSpPr>
          <p:nvPr/>
        </p:nvCxnSpPr>
        <p:spPr>
          <a:xfrm flipH="1">
            <a:off x="5643192" y="3049729"/>
            <a:ext cx="392487" cy="1536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28" idx="2"/>
          </p:cNvCxnSpPr>
          <p:nvPr/>
        </p:nvCxnSpPr>
        <p:spPr>
          <a:xfrm flipH="1">
            <a:off x="6817077" y="3049729"/>
            <a:ext cx="1185732" cy="2204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27" idx="2"/>
          </p:cNvCxnSpPr>
          <p:nvPr/>
        </p:nvCxnSpPr>
        <p:spPr>
          <a:xfrm>
            <a:off x="2092060" y="3049729"/>
            <a:ext cx="346340" cy="228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633393930"/>
              </p:ext>
            </p:extLst>
          </p:nvPr>
        </p:nvGraphicFramePr>
        <p:xfrm>
          <a:off x="904620" y="3393350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7439" y="52114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</a:rPr>
              <a:t>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3352800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</a:rPr>
              <a:t>100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-2692827" y="1614982"/>
            <a:ext cx="1456911" cy="97197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85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Widefield</a:t>
            </a:r>
            <a:r>
              <a:rPr lang="en-US" sz="2800" dirty="0" smtClean="0">
                <a:solidFill>
                  <a:schemeClr val="bg1"/>
                </a:solidFill>
              </a:rPr>
              <a:t> (20x NA0.7)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selective focus but </a:t>
            </a:r>
            <a:r>
              <a:rPr lang="en-US" sz="2800" b="1" i="1" dirty="0" smtClean="0">
                <a:solidFill>
                  <a:schemeClr val="bg1"/>
                </a:solidFill>
              </a:rPr>
              <a:t>no</a:t>
            </a:r>
            <a:r>
              <a:rPr lang="en-US" sz="2800" dirty="0" smtClean="0">
                <a:solidFill>
                  <a:schemeClr val="bg1"/>
                </a:solidFill>
              </a:rPr>
              <a:t> optical sectioning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7199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96617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alphaModFix amt="75000"/>
          </a:blip>
          <a:srcRect/>
          <a:stretch>
            <a:fillRect/>
          </a:stretch>
        </p:blipFill>
        <p:spPr bwMode="auto">
          <a:xfrm>
            <a:off x="6187254" y="1295400"/>
            <a:ext cx="1896295" cy="206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509043070"/>
              </p:ext>
            </p:extLst>
          </p:nvPr>
        </p:nvGraphicFramePr>
        <p:xfrm>
          <a:off x="1056722" y="3949977"/>
          <a:ext cx="7115264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4" name="Straight Arrow Connector 13"/>
          <p:cNvCxnSpPr>
            <a:stCxn id="1031" idx="2"/>
          </p:cNvCxnSpPr>
          <p:nvPr/>
        </p:nvCxnSpPr>
        <p:spPr>
          <a:xfrm>
            <a:off x="2044765" y="3360255"/>
            <a:ext cx="573885" cy="983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30" idx="2"/>
          </p:cNvCxnSpPr>
          <p:nvPr/>
        </p:nvCxnSpPr>
        <p:spPr>
          <a:xfrm>
            <a:off x="4595347" y="3360255"/>
            <a:ext cx="254949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32" idx="2"/>
          </p:cNvCxnSpPr>
          <p:nvPr/>
        </p:nvCxnSpPr>
        <p:spPr>
          <a:xfrm flipH="1">
            <a:off x="6669157" y="3360255"/>
            <a:ext cx="466245" cy="91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Widefield</a:t>
            </a:r>
            <a:r>
              <a:rPr lang="en-US" dirty="0" smtClean="0">
                <a:solidFill>
                  <a:srgbClr val="00B050"/>
                </a:solidFill>
              </a:rPr>
              <a:t> vs. </a:t>
            </a:r>
            <a:r>
              <a:rPr lang="en-US" dirty="0" err="1" smtClean="0">
                <a:solidFill>
                  <a:srgbClr val="00B050"/>
                </a:solidFill>
              </a:rPr>
              <a:t>confocal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Wide-field is good for measuring the </a:t>
            </a:r>
            <a:r>
              <a:rPr lang="en-US" dirty="0" smtClean="0">
                <a:solidFill>
                  <a:srgbClr val="FF0000"/>
                </a:solidFill>
              </a:rPr>
              <a:t>total amount</a:t>
            </a:r>
            <a:r>
              <a:rPr lang="en-US" dirty="0" smtClean="0">
                <a:solidFill>
                  <a:schemeClr val="bg1"/>
                </a:solidFill>
              </a:rPr>
              <a:t> of a protein in thin samples (e.g., tissue culture cells).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Confocal</a:t>
            </a:r>
            <a:r>
              <a:rPr lang="en-US" dirty="0" smtClean="0">
                <a:solidFill>
                  <a:schemeClr val="bg1"/>
                </a:solidFill>
              </a:rPr>
              <a:t> microscopy is good for measuring local protein </a:t>
            </a:r>
            <a:r>
              <a:rPr lang="en-US" dirty="0" smtClean="0">
                <a:solidFill>
                  <a:srgbClr val="FF0000"/>
                </a:solidFill>
              </a:rPr>
              <a:t>concentrations</a:t>
            </a:r>
            <a:r>
              <a:rPr lang="en-US" dirty="0" smtClean="0">
                <a:solidFill>
                  <a:schemeClr val="bg1"/>
                </a:solidFill>
              </a:rPr>
              <a:t> and for thick 3-D samples.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05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Intensity measurements require background subtraction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47" y="5024490"/>
            <a:ext cx="7502950" cy="168739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Select a proper BG ROI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Measure mean intensity in the BG ROI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chemeClr val="accent3"/>
                </a:solidFill>
              </a:rPr>
              <a:t>Subtract the measured value from all pixels in the image </a:t>
            </a:r>
          </a:p>
          <a:p>
            <a:pPr marL="514350" indent="-514350">
              <a:buAutoNum type="arabicPeriod"/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68615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3544965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82065" y="1899283"/>
            <a:ext cx="3103285" cy="2922032"/>
            <a:chOff x="4582065" y="1899283"/>
            <a:chExt cx="3103285" cy="2922032"/>
          </a:xfrm>
        </p:grpSpPr>
        <p:grpSp>
          <p:nvGrpSpPr>
            <p:cNvPr id="4" name="Group 9"/>
            <p:cNvGrpSpPr/>
            <p:nvPr/>
          </p:nvGrpSpPr>
          <p:grpSpPr>
            <a:xfrm>
              <a:off x="4724400" y="2249565"/>
              <a:ext cx="2733675" cy="2571750"/>
              <a:chOff x="4724400" y="1646237"/>
              <a:chExt cx="2733675" cy="2571750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24400" y="1646237"/>
                <a:ext cx="2733675" cy="2571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867400" y="21034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38800" y="2941637"/>
                <a:ext cx="228600" cy="152400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4582065" y="1899283"/>
              <a:ext cx="3103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/>
              <a:r>
                <a:rPr lang="en-US" dirty="0" smtClean="0">
                  <a:solidFill>
                    <a:schemeClr val="accent3"/>
                  </a:solidFill>
                </a:rPr>
                <a:t>Increase brightness &amp; contrast!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5943600" y="2145268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99286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6324600" y="2373868"/>
            <a:ext cx="1295400" cy="1143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342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96000" y="32120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43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924800" y="2678668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515162" y="2145268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z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09600" y="1688068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z-slice middle of cell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0" y="1688068"/>
            <a:ext cx="169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z-slice bottom of cell</a:t>
            </a:r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3" name="Group 31"/>
          <p:cNvGrpSpPr/>
          <p:nvPr/>
        </p:nvGrpSpPr>
        <p:grpSpPr>
          <a:xfrm>
            <a:off x="130552" y="3593068"/>
            <a:ext cx="631448" cy="674132"/>
            <a:chOff x="2187952" y="3810000"/>
            <a:chExt cx="631448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187952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y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x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2553015" y="3593068"/>
            <a:ext cx="631447" cy="674132"/>
            <a:chOff x="2187953" y="3810000"/>
            <a:chExt cx="631447" cy="674132"/>
          </a:xfrm>
        </p:grpSpPr>
        <p:grpSp>
          <p:nvGrpSpPr>
            <p:cNvPr id="7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y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</a:rPr>
                <a:t>x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0" y="6488668"/>
            <a:ext cx="292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Thanks to Yin </a:t>
            </a:r>
            <a:r>
              <a:rPr lang="en-US" dirty="0" err="1" smtClean="0">
                <a:solidFill>
                  <a:prstClr val="white">
                    <a:lumMod val="65000"/>
                  </a:prstClr>
                </a:solidFill>
              </a:rPr>
              <a:t>Cai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 for the data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05000" y="4648200"/>
            <a:ext cx="555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FFC000"/>
                </a:solidFill>
              </a:rPr>
              <a:t>You have to consider the shape of the PSF !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2400" y="3048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dirty="0" smtClean="0">
                <a:solidFill>
                  <a:srgbClr val="92D050"/>
                </a:solidFill>
              </a:rPr>
              <a:t>Interpretation of intensities in confocal images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90678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Interpretation of intensities in confocal images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031089" y="3429000"/>
            <a:ext cx="2969911" cy="1443391"/>
          </a:xfrm>
          <a:custGeom>
            <a:avLst/>
            <a:gdLst>
              <a:gd name="connsiteX0" fmla="*/ 37785 w 2969911"/>
              <a:gd name="connsiteY0" fmla="*/ 1443391 h 1443391"/>
              <a:gd name="connsiteX1" fmla="*/ 1874142 w 2969911"/>
              <a:gd name="connsiteY1" fmla="*/ 1413163 h 1443391"/>
              <a:gd name="connsiteX2" fmla="*/ 2675187 w 2969911"/>
              <a:gd name="connsiteY2" fmla="*/ 1443391 h 1443391"/>
              <a:gd name="connsiteX3" fmla="*/ 2969911 w 2969911"/>
              <a:gd name="connsiteY3" fmla="*/ 1435834 h 1443391"/>
              <a:gd name="connsiteX4" fmla="*/ 2894341 w 2969911"/>
              <a:gd name="connsiteY4" fmla="*/ 1148667 h 1443391"/>
              <a:gd name="connsiteX5" fmla="*/ 2644959 w 2969911"/>
              <a:gd name="connsiteY5" fmla="*/ 1020198 h 1443391"/>
              <a:gd name="connsiteX6" fmla="*/ 2576945 w 2969911"/>
              <a:gd name="connsiteY6" fmla="*/ 997527 h 1443391"/>
              <a:gd name="connsiteX7" fmla="*/ 2546717 w 2969911"/>
              <a:gd name="connsiteY7" fmla="*/ 989970 h 1443391"/>
              <a:gd name="connsiteX8" fmla="*/ 2425805 w 2969911"/>
              <a:gd name="connsiteY8" fmla="*/ 755702 h 1443391"/>
              <a:gd name="connsiteX9" fmla="*/ 2418248 w 2969911"/>
              <a:gd name="connsiteY9" fmla="*/ 634790 h 1443391"/>
              <a:gd name="connsiteX10" fmla="*/ 2433362 w 2969911"/>
              <a:gd name="connsiteY10" fmla="*/ 468535 h 1443391"/>
              <a:gd name="connsiteX11" fmla="*/ 2425805 w 2969911"/>
              <a:gd name="connsiteY11" fmla="*/ 347623 h 1443391"/>
              <a:gd name="connsiteX12" fmla="*/ 2251993 w 2969911"/>
              <a:gd name="connsiteY12" fmla="*/ 226710 h 1443391"/>
              <a:gd name="connsiteX13" fmla="*/ 2191537 w 2969911"/>
              <a:gd name="connsiteY13" fmla="*/ 204039 h 1443391"/>
              <a:gd name="connsiteX14" fmla="*/ 2161309 w 2969911"/>
              <a:gd name="connsiteY14" fmla="*/ 196482 h 1443391"/>
              <a:gd name="connsiteX15" fmla="*/ 1964826 w 2969911"/>
              <a:gd name="connsiteY15" fmla="*/ 128469 h 1443391"/>
              <a:gd name="connsiteX16" fmla="*/ 1314922 w 2969911"/>
              <a:gd name="connsiteY16" fmla="*/ 0 h 1443391"/>
              <a:gd name="connsiteX17" fmla="*/ 989970 w 2969911"/>
              <a:gd name="connsiteY17" fmla="*/ 105798 h 1443391"/>
              <a:gd name="connsiteX18" fmla="*/ 642347 w 2969911"/>
              <a:gd name="connsiteY18" fmla="*/ 68013 h 1443391"/>
              <a:gd name="connsiteX19" fmla="*/ 544106 w 2969911"/>
              <a:gd name="connsiteY19" fmla="*/ 83127 h 1443391"/>
              <a:gd name="connsiteX20" fmla="*/ 506321 w 2969911"/>
              <a:gd name="connsiteY20" fmla="*/ 90684 h 1443391"/>
              <a:gd name="connsiteX21" fmla="*/ 483650 w 2969911"/>
              <a:gd name="connsiteY21" fmla="*/ 98241 h 1443391"/>
              <a:gd name="connsiteX22" fmla="*/ 249382 w 2969911"/>
              <a:gd name="connsiteY22" fmla="*/ 249381 h 1443391"/>
              <a:gd name="connsiteX23" fmla="*/ 211597 w 2969911"/>
              <a:gd name="connsiteY23" fmla="*/ 309838 h 1443391"/>
              <a:gd name="connsiteX24" fmla="*/ 204040 w 2969911"/>
              <a:gd name="connsiteY24" fmla="*/ 460978 h 1443391"/>
              <a:gd name="connsiteX25" fmla="*/ 120912 w 2969911"/>
              <a:gd name="connsiteY25" fmla="*/ 838829 h 1443391"/>
              <a:gd name="connsiteX26" fmla="*/ 0 w 2969911"/>
              <a:gd name="connsiteY26" fmla="*/ 1231795 h 1443391"/>
              <a:gd name="connsiteX27" fmla="*/ 37785 w 2969911"/>
              <a:gd name="connsiteY27" fmla="*/ 1443391 h 144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9911" h="1443391">
                <a:moveTo>
                  <a:pt x="37785" y="1443391"/>
                </a:moveTo>
                <a:lnTo>
                  <a:pt x="1874142" y="1413163"/>
                </a:lnTo>
                <a:lnTo>
                  <a:pt x="2675187" y="1443391"/>
                </a:lnTo>
                <a:lnTo>
                  <a:pt x="2969911" y="1435834"/>
                </a:lnTo>
                <a:lnTo>
                  <a:pt x="2894341" y="1148667"/>
                </a:lnTo>
                <a:lnTo>
                  <a:pt x="2644959" y="1020198"/>
                </a:lnTo>
                <a:cubicBezTo>
                  <a:pt x="2622288" y="1012641"/>
                  <a:pt x="2599786" y="1004555"/>
                  <a:pt x="2576945" y="997527"/>
                </a:cubicBezTo>
                <a:cubicBezTo>
                  <a:pt x="2567018" y="994473"/>
                  <a:pt x="2546717" y="989970"/>
                  <a:pt x="2546717" y="989970"/>
                </a:cubicBezTo>
                <a:lnTo>
                  <a:pt x="2425805" y="755702"/>
                </a:lnTo>
                <a:lnTo>
                  <a:pt x="2418248" y="634790"/>
                </a:lnTo>
                <a:lnTo>
                  <a:pt x="2433362" y="468535"/>
                </a:lnTo>
                <a:lnTo>
                  <a:pt x="2425805" y="347623"/>
                </a:lnTo>
                <a:lnTo>
                  <a:pt x="2251993" y="226710"/>
                </a:lnTo>
                <a:cubicBezTo>
                  <a:pt x="2231841" y="219153"/>
                  <a:pt x="2211955" y="210845"/>
                  <a:pt x="2191537" y="204039"/>
                </a:cubicBezTo>
                <a:cubicBezTo>
                  <a:pt x="2181684" y="200755"/>
                  <a:pt x="2161309" y="196482"/>
                  <a:pt x="2161309" y="196482"/>
                </a:cubicBezTo>
                <a:lnTo>
                  <a:pt x="1964826" y="128469"/>
                </a:lnTo>
                <a:lnTo>
                  <a:pt x="1314922" y="0"/>
                </a:lnTo>
                <a:lnTo>
                  <a:pt x="989970" y="105798"/>
                </a:lnTo>
                <a:lnTo>
                  <a:pt x="642347" y="68013"/>
                </a:lnTo>
                <a:cubicBezTo>
                  <a:pt x="535264" y="79911"/>
                  <a:pt x="609553" y="68583"/>
                  <a:pt x="544106" y="83127"/>
                </a:cubicBezTo>
                <a:cubicBezTo>
                  <a:pt x="531567" y="85913"/>
                  <a:pt x="518782" y="87569"/>
                  <a:pt x="506321" y="90684"/>
                </a:cubicBezTo>
                <a:cubicBezTo>
                  <a:pt x="498593" y="92616"/>
                  <a:pt x="483650" y="98241"/>
                  <a:pt x="483650" y="98241"/>
                </a:cubicBezTo>
                <a:lnTo>
                  <a:pt x="249382" y="249381"/>
                </a:lnTo>
                <a:cubicBezTo>
                  <a:pt x="210133" y="304331"/>
                  <a:pt x="211597" y="280611"/>
                  <a:pt x="211597" y="309838"/>
                </a:cubicBezTo>
                <a:lnTo>
                  <a:pt x="204040" y="460978"/>
                </a:lnTo>
                <a:lnTo>
                  <a:pt x="120912" y="838829"/>
                </a:lnTo>
                <a:lnTo>
                  <a:pt x="0" y="1231795"/>
                </a:lnTo>
                <a:lnTo>
                  <a:pt x="37785" y="1443391"/>
                </a:lnTo>
                <a:close/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334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53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388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grpSp>
        <p:nvGrpSpPr>
          <p:cNvPr id="4" name="Group 18"/>
          <p:cNvGrpSpPr/>
          <p:nvPr/>
        </p:nvGrpSpPr>
        <p:grpSpPr>
          <a:xfrm>
            <a:off x="8077200" y="3505200"/>
            <a:ext cx="276038" cy="1524000"/>
            <a:chOff x="3886200" y="1676400"/>
            <a:chExt cx="276038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kern="0" dirty="0" smtClean="0">
                  <a:solidFill>
                    <a:sysClr val="window" lastClr="FFFFFF"/>
                  </a:solidFill>
                </a:rPr>
                <a:t>z</a:t>
              </a:r>
              <a:endParaRPr lang="en-US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59436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pic>
        <p:nvPicPr>
          <p:cNvPr id="32" name="frap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85800" y="1524000"/>
            <a:ext cx="2819400" cy="2819400"/>
          </a:xfrm>
          <a:prstGeom prst="rect">
            <a:avLst/>
          </a:prstGeom>
        </p:spPr>
      </p:pic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600200"/>
            <a:ext cx="2952750" cy="157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Straight Connector 34"/>
          <p:cNvCxnSpPr/>
          <p:nvPr/>
        </p:nvCxnSpPr>
        <p:spPr>
          <a:xfrm>
            <a:off x="2057400" y="1676400"/>
            <a:ext cx="56072" cy="4370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572000" y="4572000"/>
            <a:ext cx="152400" cy="5334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1200" y="2209800"/>
            <a:ext cx="152400" cy="152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133600" y="2362200"/>
            <a:ext cx="2286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9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3-D projections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4800" y="2057400"/>
            <a:ext cx="5638800" cy="3200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5" name="Picture 4" descr="projection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3059282" cy="2764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3048000"/>
            <a:ext cx="1460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Statistics, e.g.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Mean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Max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Sum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SD</a:t>
            </a:r>
          </a:p>
          <a:p>
            <a:pPr defTabSz="914400"/>
            <a:r>
              <a:rPr lang="en-US" dirty="0" smtClean="0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667000" y="2286000"/>
            <a:ext cx="838200" cy="1600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9" name="P0001_T0038_stack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667500" y="1447800"/>
            <a:ext cx="1981200" cy="1981200"/>
          </a:xfrm>
          <a:prstGeom prst="rect">
            <a:avLst/>
          </a:prstGeom>
        </p:spPr>
      </p:pic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7500" y="38862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247860" y="1078468"/>
            <a:ext cx="82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z-stack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9800" y="6324600"/>
            <a:ext cx="673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Protein in dividing </a:t>
            </a:r>
            <a:r>
              <a:rPr lang="en-US" dirty="0" err="1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HeLa</a:t>
            </a:r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 cell, data from Yin </a:t>
            </a:r>
            <a:r>
              <a:rPr lang="en-US" dirty="0" err="1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Cai</a:t>
            </a:r>
            <a:r>
              <a:rPr lang="en-US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 @ EMBL, Heidelberg</a:t>
            </a:r>
            <a:endParaRPr lang="en-US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610" y="3516868"/>
            <a:ext cx="175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z-max projection</a:t>
            </a:r>
          </a:p>
        </p:txBody>
      </p:sp>
      <p:cxnSp>
        <p:nvCxnSpPr>
          <p:cNvPr id="14" name="Straight Arrow Connector 13"/>
          <p:cNvCxnSpPr>
            <a:stCxn id="7" idx="6"/>
          </p:cNvCxnSpPr>
          <p:nvPr/>
        </p:nvCxnSpPr>
        <p:spPr>
          <a:xfrm flipV="1">
            <a:off x="3505200" y="2971800"/>
            <a:ext cx="18288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418827" y="2886973"/>
            <a:ext cx="1524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16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1866"/>
            <a:ext cx="8610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FF00"/>
                </a:solidFill>
              </a:rPr>
              <a:t>Properties of sum and maximum projections</a:t>
            </a:r>
            <a:endParaRPr lang="en-US" sz="3600" dirty="0">
              <a:solidFill>
                <a:srgbClr val="00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8761" y="981248"/>
            <a:ext cx="161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Sum projection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295436" y="6083440"/>
            <a:ext cx="631447" cy="674132"/>
            <a:chOff x="2187953" y="3810000"/>
            <a:chExt cx="631447" cy="674132"/>
          </a:xfrm>
        </p:grpSpPr>
        <p:grpSp>
          <p:nvGrpSpPr>
            <p:cNvPr id="4" name="Group 28"/>
            <p:cNvGrpSpPr/>
            <p:nvPr/>
          </p:nvGrpSpPr>
          <p:grpSpPr>
            <a:xfrm>
              <a:off x="2438400" y="3810000"/>
              <a:ext cx="381000" cy="381000"/>
              <a:chOff x="2438400" y="3810000"/>
              <a:chExt cx="381000" cy="3810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38400" y="4191000"/>
                <a:ext cx="3810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2438400" y="3810000"/>
                <a:ext cx="0" cy="381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2187953" y="38862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38400" y="411480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x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7391400" y="1323201"/>
            <a:ext cx="1524000" cy="1447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4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458200" y="14756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01000" y="1704201"/>
            <a:ext cx="152400" cy="533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0"/>
          <p:cNvGrpSpPr/>
          <p:nvPr/>
        </p:nvGrpSpPr>
        <p:grpSpPr>
          <a:xfrm>
            <a:off x="6934200" y="1219200"/>
            <a:ext cx="276038" cy="1524000"/>
            <a:chOff x="3886200" y="1676400"/>
            <a:chExt cx="276038" cy="1524000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4162238" y="1676400"/>
              <a:ext cx="0" cy="15240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886200" y="2667000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z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Oval 43"/>
          <p:cNvSpPr/>
          <p:nvPr/>
        </p:nvSpPr>
        <p:spPr>
          <a:xfrm>
            <a:off x="7433095" y="1915548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499894" y="1695574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3382" y="3782026"/>
            <a:ext cx="160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Max projection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71417" y="4148253"/>
            <a:ext cx="1860988" cy="2182386"/>
            <a:chOff x="899159" y="3629799"/>
            <a:chExt cx="990600" cy="1161680"/>
          </a:xfrm>
        </p:grpSpPr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 l="28125" t="28125" r="31250" b="25000"/>
            <a:stretch>
              <a:fillRect/>
            </a:stretch>
          </p:blipFill>
          <p:spPr bwMode="auto">
            <a:xfrm>
              <a:off x="899159" y="3629799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489308" y="442214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44837" y="388204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3505200" y="4572000"/>
            <a:ext cx="5638800" cy="1905000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Sum projection: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 good for whole cell quantification 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~ total amount of protein (if you imaged the whole cell)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Max. projection: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good to find objects (and measure their intensity)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876756" y="1377217"/>
            <a:ext cx="1847533" cy="2131769"/>
            <a:chOff x="908118" y="1845804"/>
            <a:chExt cx="990600" cy="1143000"/>
          </a:xfrm>
        </p:grpSpPr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 l="28125" t="28125" r="31250" b="25000"/>
            <a:stretch>
              <a:fillRect/>
            </a:stretch>
          </p:blipFill>
          <p:spPr bwMode="auto">
            <a:xfrm>
              <a:off x="908118" y="1845804"/>
              <a:ext cx="990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1" name="TextBox 60"/>
            <p:cNvSpPr txBox="1"/>
            <p:nvPr/>
          </p:nvSpPr>
          <p:spPr>
            <a:xfrm>
              <a:off x="1436990" y="20969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72463" y="26085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4759" y="966852"/>
            <a:ext cx="2682241" cy="1669867"/>
            <a:chOff x="3794759" y="966852"/>
            <a:chExt cx="2682241" cy="1669867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4759" y="1341319"/>
              <a:ext cx="2682241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TextBox 53"/>
            <p:cNvSpPr txBox="1"/>
            <p:nvPr/>
          </p:nvSpPr>
          <p:spPr>
            <a:xfrm>
              <a:off x="4480559" y="13926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71159" y="13164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251959" y="1675181"/>
              <a:ext cx="2182483" cy="735915"/>
            </a:xfrm>
            <a:custGeom>
              <a:avLst/>
              <a:gdLst>
                <a:gd name="connsiteX0" fmla="*/ 0 w 2182483"/>
                <a:gd name="connsiteY0" fmla="*/ 690114 h 735915"/>
                <a:gd name="connsiteX1" fmla="*/ 155275 w 2182483"/>
                <a:gd name="connsiteY1" fmla="*/ 681487 h 735915"/>
                <a:gd name="connsiteX2" fmla="*/ 189781 w 2182483"/>
                <a:gd name="connsiteY2" fmla="*/ 629729 h 735915"/>
                <a:gd name="connsiteX3" fmla="*/ 215660 w 2182483"/>
                <a:gd name="connsiteY3" fmla="*/ 448574 h 735915"/>
                <a:gd name="connsiteX4" fmla="*/ 258792 w 2182483"/>
                <a:gd name="connsiteY4" fmla="*/ 370936 h 735915"/>
                <a:gd name="connsiteX5" fmla="*/ 310551 w 2182483"/>
                <a:gd name="connsiteY5" fmla="*/ 327804 h 735915"/>
                <a:gd name="connsiteX6" fmla="*/ 362309 w 2182483"/>
                <a:gd name="connsiteY6" fmla="*/ 284672 h 735915"/>
                <a:gd name="connsiteX7" fmla="*/ 414068 w 2182483"/>
                <a:gd name="connsiteY7" fmla="*/ 250166 h 735915"/>
                <a:gd name="connsiteX8" fmla="*/ 431321 w 2182483"/>
                <a:gd name="connsiteY8" fmla="*/ 224287 h 735915"/>
                <a:gd name="connsiteX9" fmla="*/ 457200 w 2182483"/>
                <a:gd name="connsiteY9" fmla="*/ 215661 h 735915"/>
                <a:gd name="connsiteX10" fmla="*/ 491706 w 2182483"/>
                <a:gd name="connsiteY10" fmla="*/ 163902 h 735915"/>
                <a:gd name="connsiteX11" fmla="*/ 526211 w 2182483"/>
                <a:gd name="connsiteY11" fmla="*/ 112144 h 735915"/>
                <a:gd name="connsiteX12" fmla="*/ 595223 w 2182483"/>
                <a:gd name="connsiteY12" fmla="*/ 51759 h 735915"/>
                <a:gd name="connsiteX13" fmla="*/ 621102 w 2182483"/>
                <a:gd name="connsiteY13" fmla="*/ 43133 h 735915"/>
                <a:gd name="connsiteX14" fmla="*/ 767751 w 2182483"/>
                <a:gd name="connsiteY14" fmla="*/ 34506 h 735915"/>
                <a:gd name="connsiteX15" fmla="*/ 871268 w 2182483"/>
                <a:gd name="connsiteY15" fmla="*/ 17253 h 735915"/>
                <a:gd name="connsiteX16" fmla="*/ 923026 w 2182483"/>
                <a:gd name="connsiteY16" fmla="*/ 0 h 735915"/>
                <a:gd name="connsiteX17" fmla="*/ 1181819 w 2182483"/>
                <a:gd name="connsiteY17" fmla="*/ 8627 h 735915"/>
                <a:gd name="connsiteX18" fmla="*/ 1224951 w 2182483"/>
                <a:gd name="connsiteY18" fmla="*/ 17253 h 735915"/>
                <a:gd name="connsiteX19" fmla="*/ 1285336 w 2182483"/>
                <a:gd name="connsiteY19" fmla="*/ 34506 h 735915"/>
                <a:gd name="connsiteX20" fmla="*/ 1311215 w 2182483"/>
                <a:gd name="connsiteY20" fmla="*/ 51759 h 735915"/>
                <a:gd name="connsiteX21" fmla="*/ 1362973 w 2182483"/>
                <a:gd name="connsiteY21" fmla="*/ 103517 h 735915"/>
                <a:gd name="connsiteX22" fmla="*/ 1388853 w 2182483"/>
                <a:gd name="connsiteY22" fmla="*/ 112144 h 735915"/>
                <a:gd name="connsiteX23" fmla="*/ 1440611 w 2182483"/>
                <a:gd name="connsiteY23" fmla="*/ 146649 h 735915"/>
                <a:gd name="connsiteX24" fmla="*/ 1466490 w 2182483"/>
                <a:gd name="connsiteY24" fmla="*/ 163902 h 735915"/>
                <a:gd name="connsiteX25" fmla="*/ 1483743 w 2182483"/>
                <a:gd name="connsiteY25" fmla="*/ 189782 h 735915"/>
                <a:gd name="connsiteX26" fmla="*/ 1492370 w 2182483"/>
                <a:gd name="connsiteY26" fmla="*/ 215661 h 735915"/>
                <a:gd name="connsiteX27" fmla="*/ 1518249 w 2182483"/>
                <a:gd name="connsiteY27" fmla="*/ 232914 h 735915"/>
                <a:gd name="connsiteX28" fmla="*/ 1570007 w 2182483"/>
                <a:gd name="connsiteY28" fmla="*/ 310551 h 735915"/>
                <a:gd name="connsiteX29" fmla="*/ 1587260 w 2182483"/>
                <a:gd name="connsiteY29" fmla="*/ 336431 h 735915"/>
                <a:gd name="connsiteX30" fmla="*/ 1621766 w 2182483"/>
                <a:gd name="connsiteY30" fmla="*/ 414068 h 735915"/>
                <a:gd name="connsiteX31" fmla="*/ 1639019 w 2182483"/>
                <a:gd name="connsiteY31" fmla="*/ 474453 h 735915"/>
                <a:gd name="connsiteX32" fmla="*/ 1647645 w 2182483"/>
                <a:gd name="connsiteY32" fmla="*/ 500333 h 735915"/>
                <a:gd name="connsiteX33" fmla="*/ 1656272 w 2182483"/>
                <a:gd name="connsiteY33" fmla="*/ 543465 h 735915"/>
                <a:gd name="connsiteX34" fmla="*/ 1682151 w 2182483"/>
                <a:gd name="connsiteY34" fmla="*/ 569344 h 735915"/>
                <a:gd name="connsiteX35" fmla="*/ 1708030 w 2182483"/>
                <a:gd name="connsiteY35" fmla="*/ 621102 h 735915"/>
                <a:gd name="connsiteX36" fmla="*/ 1733909 w 2182483"/>
                <a:gd name="connsiteY36" fmla="*/ 638355 h 735915"/>
                <a:gd name="connsiteX37" fmla="*/ 1777041 w 2182483"/>
                <a:gd name="connsiteY37" fmla="*/ 690114 h 735915"/>
                <a:gd name="connsiteX38" fmla="*/ 1802921 w 2182483"/>
                <a:gd name="connsiteY38" fmla="*/ 698740 h 735915"/>
                <a:gd name="connsiteX39" fmla="*/ 1820173 w 2182483"/>
                <a:gd name="connsiteY39" fmla="*/ 724619 h 735915"/>
                <a:gd name="connsiteX40" fmla="*/ 1846053 w 2182483"/>
                <a:gd name="connsiteY40" fmla="*/ 733246 h 735915"/>
                <a:gd name="connsiteX41" fmla="*/ 2182483 w 2182483"/>
                <a:gd name="connsiteY41" fmla="*/ 733246 h 73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82483" h="735915">
                  <a:moveTo>
                    <a:pt x="0" y="690114"/>
                  </a:moveTo>
                  <a:cubicBezTo>
                    <a:pt x="51758" y="687238"/>
                    <a:pt x="105877" y="697205"/>
                    <a:pt x="155275" y="681487"/>
                  </a:cubicBezTo>
                  <a:cubicBezTo>
                    <a:pt x="175034" y="675200"/>
                    <a:pt x="189781" y="629729"/>
                    <a:pt x="189781" y="629729"/>
                  </a:cubicBezTo>
                  <a:cubicBezTo>
                    <a:pt x="224842" y="524545"/>
                    <a:pt x="195987" y="625628"/>
                    <a:pt x="215660" y="448574"/>
                  </a:cubicBezTo>
                  <a:cubicBezTo>
                    <a:pt x="219067" y="417908"/>
                    <a:pt x="246099" y="396321"/>
                    <a:pt x="258792" y="370936"/>
                  </a:cubicBezTo>
                  <a:cubicBezTo>
                    <a:pt x="281347" y="325827"/>
                    <a:pt x="263570" y="339550"/>
                    <a:pt x="310551" y="327804"/>
                  </a:cubicBezTo>
                  <a:cubicBezTo>
                    <a:pt x="403035" y="266147"/>
                    <a:pt x="262670" y="362169"/>
                    <a:pt x="362309" y="284672"/>
                  </a:cubicBezTo>
                  <a:cubicBezTo>
                    <a:pt x="378677" y="271942"/>
                    <a:pt x="414068" y="250166"/>
                    <a:pt x="414068" y="250166"/>
                  </a:cubicBezTo>
                  <a:cubicBezTo>
                    <a:pt x="419819" y="241540"/>
                    <a:pt x="423225" y="230764"/>
                    <a:pt x="431321" y="224287"/>
                  </a:cubicBezTo>
                  <a:cubicBezTo>
                    <a:pt x="438421" y="218607"/>
                    <a:pt x="450770" y="222091"/>
                    <a:pt x="457200" y="215661"/>
                  </a:cubicBezTo>
                  <a:cubicBezTo>
                    <a:pt x="471862" y="200999"/>
                    <a:pt x="480204" y="181155"/>
                    <a:pt x="491706" y="163902"/>
                  </a:cubicBezTo>
                  <a:lnTo>
                    <a:pt x="526211" y="112144"/>
                  </a:lnTo>
                  <a:cubicBezTo>
                    <a:pt x="546339" y="81952"/>
                    <a:pt x="552091" y="66136"/>
                    <a:pt x="595223" y="51759"/>
                  </a:cubicBezTo>
                  <a:cubicBezTo>
                    <a:pt x="603849" y="48884"/>
                    <a:pt x="612054" y="44038"/>
                    <a:pt x="621102" y="43133"/>
                  </a:cubicBezTo>
                  <a:cubicBezTo>
                    <a:pt x="669826" y="38260"/>
                    <a:pt x="718868" y="37382"/>
                    <a:pt x="767751" y="34506"/>
                  </a:cubicBezTo>
                  <a:cubicBezTo>
                    <a:pt x="816690" y="28389"/>
                    <a:pt x="830553" y="29468"/>
                    <a:pt x="871268" y="17253"/>
                  </a:cubicBezTo>
                  <a:cubicBezTo>
                    <a:pt x="888687" y="12027"/>
                    <a:pt x="923026" y="0"/>
                    <a:pt x="923026" y="0"/>
                  </a:cubicBezTo>
                  <a:cubicBezTo>
                    <a:pt x="1009290" y="2876"/>
                    <a:pt x="1095647" y="3703"/>
                    <a:pt x="1181819" y="8627"/>
                  </a:cubicBezTo>
                  <a:cubicBezTo>
                    <a:pt x="1196457" y="9463"/>
                    <a:pt x="1210638" y="14072"/>
                    <a:pt x="1224951" y="17253"/>
                  </a:cubicBezTo>
                  <a:cubicBezTo>
                    <a:pt x="1257436" y="24472"/>
                    <a:pt x="1256524" y="24903"/>
                    <a:pt x="1285336" y="34506"/>
                  </a:cubicBezTo>
                  <a:cubicBezTo>
                    <a:pt x="1293962" y="40257"/>
                    <a:pt x="1303466" y="44871"/>
                    <a:pt x="1311215" y="51759"/>
                  </a:cubicBezTo>
                  <a:cubicBezTo>
                    <a:pt x="1329451" y="67969"/>
                    <a:pt x="1339826" y="95801"/>
                    <a:pt x="1362973" y="103517"/>
                  </a:cubicBezTo>
                  <a:cubicBezTo>
                    <a:pt x="1371600" y="106393"/>
                    <a:pt x="1380904" y="107728"/>
                    <a:pt x="1388853" y="112144"/>
                  </a:cubicBezTo>
                  <a:cubicBezTo>
                    <a:pt x="1406979" y="122214"/>
                    <a:pt x="1423358" y="135147"/>
                    <a:pt x="1440611" y="146649"/>
                  </a:cubicBezTo>
                  <a:lnTo>
                    <a:pt x="1466490" y="163902"/>
                  </a:lnTo>
                  <a:cubicBezTo>
                    <a:pt x="1472241" y="172529"/>
                    <a:pt x="1479106" y="180509"/>
                    <a:pt x="1483743" y="189782"/>
                  </a:cubicBezTo>
                  <a:cubicBezTo>
                    <a:pt x="1487810" y="197915"/>
                    <a:pt x="1486690" y="208561"/>
                    <a:pt x="1492370" y="215661"/>
                  </a:cubicBezTo>
                  <a:cubicBezTo>
                    <a:pt x="1498847" y="223757"/>
                    <a:pt x="1509623" y="227163"/>
                    <a:pt x="1518249" y="232914"/>
                  </a:cubicBezTo>
                  <a:lnTo>
                    <a:pt x="1570007" y="310551"/>
                  </a:lnTo>
                  <a:cubicBezTo>
                    <a:pt x="1575758" y="319178"/>
                    <a:pt x="1583981" y="326595"/>
                    <a:pt x="1587260" y="336431"/>
                  </a:cubicBezTo>
                  <a:cubicBezTo>
                    <a:pt x="1607792" y="398025"/>
                    <a:pt x="1594425" y="373057"/>
                    <a:pt x="1621766" y="414068"/>
                  </a:cubicBezTo>
                  <a:cubicBezTo>
                    <a:pt x="1642448" y="476120"/>
                    <a:pt x="1617355" y="398630"/>
                    <a:pt x="1639019" y="474453"/>
                  </a:cubicBezTo>
                  <a:cubicBezTo>
                    <a:pt x="1641517" y="483196"/>
                    <a:pt x="1645440" y="491511"/>
                    <a:pt x="1647645" y="500333"/>
                  </a:cubicBezTo>
                  <a:cubicBezTo>
                    <a:pt x="1651201" y="514557"/>
                    <a:pt x="1649715" y="530351"/>
                    <a:pt x="1656272" y="543465"/>
                  </a:cubicBezTo>
                  <a:cubicBezTo>
                    <a:pt x="1661728" y="554377"/>
                    <a:pt x="1673525" y="560718"/>
                    <a:pt x="1682151" y="569344"/>
                  </a:cubicBezTo>
                  <a:cubicBezTo>
                    <a:pt x="1689167" y="590393"/>
                    <a:pt x="1691307" y="604379"/>
                    <a:pt x="1708030" y="621102"/>
                  </a:cubicBezTo>
                  <a:cubicBezTo>
                    <a:pt x="1715361" y="628433"/>
                    <a:pt x="1725283" y="632604"/>
                    <a:pt x="1733909" y="638355"/>
                  </a:cubicBezTo>
                  <a:cubicBezTo>
                    <a:pt x="1746639" y="657449"/>
                    <a:pt x="1757117" y="676831"/>
                    <a:pt x="1777041" y="690114"/>
                  </a:cubicBezTo>
                  <a:cubicBezTo>
                    <a:pt x="1784607" y="695158"/>
                    <a:pt x="1794294" y="695865"/>
                    <a:pt x="1802921" y="698740"/>
                  </a:cubicBezTo>
                  <a:cubicBezTo>
                    <a:pt x="1808672" y="707366"/>
                    <a:pt x="1812077" y="718142"/>
                    <a:pt x="1820173" y="724619"/>
                  </a:cubicBezTo>
                  <a:cubicBezTo>
                    <a:pt x="1827274" y="730300"/>
                    <a:pt x="1836962" y="733030"/>
                    <a:pt x="1846053" y="733246"/>
                  </a:cubicBezTo>
                  <a:cubicBezTo>
                    <a:pt x="1958165" y="735915"/>
                    <a:pt x="2070340" y="733246"/>
                    <a:pt x="2182483" y="733246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59878" y="966852"/>
              <a:ext cx="161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Sum projection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1468" y="2774666"/>
            <a:ext cx="2667000" cy="1648166"/>
            <a:chOff x="3811468" y="2774666"/>
            <a:chExt cx="2667000" cy="164816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1468" y="3134792"/>
              <a:ext cx="2667000" cy="1288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TextBox 55"/>
            <p:cNvSpPr txBox="1"/>
            <p:nvPr/>
          </p:nvSpPr>
          <p:spPr>
            <a:xfrm>
              <a:off x="4497268" y="32109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87868" y="33633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0000"/>
                  </a:solidFill>
                  <a:latin typeface="Calibri"/>
                </a:rPr>
                <a:t>*</a:t>
              </a:r>
              <a:endParaRPr lang="en-US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153649" y="3772193"/>
              <a:ext cx="2216989" cy="459835"/>
            </a:xfrm>
            <a:custGeom>
              <a:avLst/>
              <a:gdLst>
                <a:gd name="connsiteX0" fmla="*/ 0 w 2216989"/>
                <a:gd name="connsiteY0" fmla="*/ 357155 h 377043"/>
                <a:gd name="connsiteX1" fmla="*/ 258793 w 2216989"/>
                <a:gd name="connsiteY1" fmla="*/ 331276 h 377043"/>
                <a:gd name="connsiteX2" fmla="*/ 276045 w 2216989"/>
                <a:gd name="connsiteY2" fmla="*/ 124242 h 377043"/>
                <a:gd name="connsiteX3" fmla="*/ 284672 w 2216989"/>
                <a:gd name="connsiteY3" fmla="*/ 81110 h 377043"/>
                <a:gd name="connsiteX4" fmla="*/ 301925 w 2216989"/>
                <a:gd name="connsiteY4" fmla="*/ 55231 h 377043"/>
                <a:gd name="connsiteX5" fmla="*/ 353683 w 2216989"/>
                <a:gd name="connsiteY5" fmla="*/ 29351 h 377043"/>
                <a:gd name="connsiteX6" fmla="*/ 396815 w 2216989"/>
                <a:gd name="connsiteY6" fmla="*/ 20725 h 377043"/>
                <a:gd name="connsiteX7" fmla="*/ 508959 w 2216989"/>
                <a:gd name="connsiteY7" fmla="*/ 3472 h 377043"/>
                <a:gd name="connsiteX8" fmla="*/ 1604513 w 2216989"/>
                <a:gd name="connsiteY8" fmla="*/ 12099 h 377043"/>
                <a:gd name="connsiteX9" fmla="*/ 1656272 w 2216989"/>
                <a:gd name="connsiteY9" fmla="*/ 29351 h 377043"/>
                <a:gd name="connsiteX10" fmla="*/ 1682151 w 2216989"/>
                <a:gd name="connsiteY10" fmla="*/ 46604 h 377043"/>
                <a:gd name="connsiteX11" fmla="*/ 1708030 w 2216989"/>
                <a:gd name="connsiteY11" fmla="*/ 55231 h 377043"/>
                <a:gd name="connsiteX12" fmla="*/ 1759789 w 2216989"/>
                <a:gd name="connsiteY12" fmla="*/ 89736 h 377043"/>
                <a:gd name="connsiteX13" fmla="*/ 1802921 w 2216989"/>
                <a:gd name="connsiteY13" fmla="*/ 141495 h 377043"/>
                <a:gd name="connsiteX14" fmla="*/ 1837427 w 2216989"/>
                <a:gd name="connsiteY14" fmla="*/ 193253 h 377043"/>
                <a:gd name="connsiteX15" fmla="*/ 1871932 w 2216989"/>
                <a:gd name="connsiteY15" fmla="*/ 322650 h 377043"/>
                <a:gd name="connsiteX16" fmla="*/ 1880559 w 2216989"/>
                <a:gd name="connsiteY16" fmla="*/ 348529 h 377043"/>
                <a:gd name="connsiteX17" fmla="*/ 1932317 w 2216989"/>
                <a:gd name="connsiteY17" fmla="*/ 374408 h 377043"/>
                <a:gd name="connsiteX18" fmla="*/ 2216989 w 2216989"/>
                <a:gd name="connsiteY18" fmla="*/ 374408 h 37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16989" h="377043">
                  <a:moveTo>
                    <a:pt x="0" y="357155"/>
                  </a:moveTo>
                  <a:cubicBezTo>
                    <a:pt x="236108" y="338993"/>
                    <a:pt x="151542" y="358087"/>
                    <a:pt x="258793" y="331276"/>
                  </a:cubicBezTo>
                  <a:cubicBezTo>
                    <a:pt x="283059" y="234207"/>
                    <a:pt x="258692" y="341153"/>
                    <a:pt x="276045" y="124242"/>
                  </a:cubicBezTo>
                  <a:cubicBezTo>
                    <a:pt x="277214" y="109627"/>
                    <a:pt x="279524" y="94838"/>
                    <a:pt x="284672" y="81110"/>
                  </a:cubicBezTo>
                  <a:cubicBezTo>
                    <a:pt x="288312" y="71403"/>
                    <a:pt x="294594" y="62562"/>
                    <a:pt x="301925" y="55231"/>
                  </a:cubicBezTo>
                  <a:cubicBezTo>
                    <a:pt x="315980" y="41176"/>
                    <a:pt x="334974" y="34028"/>
                    <a:pt x="353683" y="29351"/>
                  </a:cubicBezTo>
                  <a:cubicBezTo>
                    <a:pt x="367907" y="25795"/>
                    <a:pt x="382591" y="24281"/>
                    <a:pt x="396815" y="20725"/>
                  </a:cubicBezTo>
                  <a:cubicBezTo>
                    <a:pt x="479720" y="0"/>
                    <a:pt x="319540" y="22415"/>
                    <a:pt x="508959" y="3472"/>
                  </a:cubicBezTo>
                  <a:lnTo>
                    <a:pt x="1604513" y="12099"/>
                  </a:lnTo>
                  <a:cubicBezTo>
                    <a:pt x="1622695" y="12509"/>
                    <a:pt x="1656272" y="29351"/>
                    <a:pt x="1656272" y="29351"/>
                  </a:cubicBezTo>
                  <a:cubicBezTo>
                    <a:pt x="1664898" y="35102"/>
                    <a:pt x="1672878" y="41967"/>
                    <a:pt x="1682151" y="46604"/>
                  </a:cubicBezTo>
                  <a:cubicBezTo>
                    <a:pt x="1690284" y="50671"/>
                    <a:pt x="1700081" y="50815"/>
                    <a:pt x="1708030" y="55231"/>
                  </a:cubicBezTo>
                  <a:cubicBezTo>
                    <a:pt x="1726156" y="65301"/>
                    <a:pt x="1759789" y="89736"/>
                    <a:pt x="1759789" y="89736"/>
                  </a:cubicBezTo>
                  <a:cubicBezTo>
                    <a:pt x="1821432" y="182202"/>
                    <a:pt x="1725442" y="41880"/>
                    <a:pt x="1802921" y="141495"/>
                  </a:cubicBezTo>
                  <a:cubicBezTo>
                    <a:pt x="1815651" y="157862"/>
                    <a:pt x="1837427" y="193253"/>
                    <a:pt x="1837427" y="193253"/>
                  </a:cubicBezTo>
                  <a:cubicBezTo>
                    <a:pt x="1853026" y="255653"/>
                    <a:pt x="1854106" y="263233"/>
                    <a:pt x="1871932" y="322650"/>
                  </a:cubicBezTo>
                  <a:cubicBezTo>
                    <a:pt x="1874545" y="331360"/>
                    <a:pt x="1874879" y="341429"/>
                    <a:pt x="1880559" y="348529"/>
                  </a:cubicBezTo>
                  <a:cubicBezTo>
                    <a:pt x="1887862" y="357658"/>
                    <a:pt x="1919530" y="374053"/>
                    <a:pt x="1932317" y="374408"/>
                  </a:cubicBezTo>
                  <a:cubicBezTo>
                    <a:pt x="2027171" y="377043"/>
                    <a:pt x="2122098" y="374408"/>
                    <a:pt x="2216989" y="374408"/>
                  </a:cubicBezTo>
                </a:path>
              </a:pathLst>
            </a:custGeom>
            <a:ln w="3810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6395" y="2774666"/>
              <a:ext cx="160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Max projection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 flipV="1">
            <a:off x="1846427" y="1392695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863136" y="4188943"/>
            <a:ext cx="100254" cy="1970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3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 Analysis Software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@ EMBL Heidelberg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32" y="17357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Free, open-source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Fiji/</a:t>
            </a:r>
            <a:r>
              <a:rPr lang="en-US" sz="2400" b="1" dirty="0" err="1">
                <a:solidFill>
                  <a:srgbClr val="92D050"/>
                </a:solidFill>
              </a:rPr>
              <a:t>ImageJ</a:t>
            </a:r>
            <a:r>
              <a:rPr lang="en-US" sz="2400" b="1" dirty="0">
                <a:solidFill>
                  <a:srgbClr val="92D050"/>
                </a:solidFill>
              </a:rPr>
              <a:t> (2-D &amp; 3-D)</a:t>
            </a:r>
          </a:p>
          <a:p>
            <a:pPr lvl="1"/>
            <a:r>
              <a:rPr lang="en-US" sz="2400" b="1" dirty="0" err="1" smtClean="0">
                <a:solidFill>
                  <a:srgbClr val="92D050"/>
                </a:solidFill>
              </a:rPr>
              <a:t>CellProfiler</a:t>
            </a:r>
            <a:r>
              <a:rPr lang="en-US" sz="2400" b="1" dirty="0" smtClean="0">
                <a:solidFill>
                  <a:srgbClr val="92D050"/>
                </a:solidFill>
              </a:rPr>
              <a:t> (2-D batch analysis)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Ilastik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(2-D &amp; 3-D, </a:t>
            </a:r>
            <a:r>
              <a:rPr lang="en-US" sz="2400" dirty="0" smtClean="0">
                <a:solidFill>
                  <a:schemeClr val="bg1"/>
                </a:solidFill>
              </a:rPr>
              <a:t>supervised pixel </a:t>
            </a:r>
            <a:r>
              <a:rPr lang="en-US" sz="2400" dirty="0">
                <a:solidFill>
                  <a:schemeClr val="bg1"/>
                </a:solidFill>
              </a:rPr>
              <a:t>classification)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CellCognition</a:t>
            </a:r>
            <a:r>
              <a:rPr lang="en-US" sz="2400" dirty="0" smtClean="0">
                <a:solidFill>
                  <a:schemeClr val="bg1"/>
                </a:solidFill>
              </a:rPr>
              <a:t> (2-D, supervised object classification)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Python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Commerical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Matlab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Imaris</a:t>
            </a:r>
            <a:r>
              <a:rPr lang="en-US" sz="2400" dirty="0">
                <a:solidFill>
                  <a:schemeClr val="bg1"/>
                </a:solidFill>
              </a:rPr>
              <a:t> (3-D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Volocity</a:t>
            </a:r>
            <a:r>
              <a:rPr lang="en-US" sz="2400" dirty="0" smtClean="0">
                <a:solidFill>
                  <a:schemeClr val="bg1"/>
                </a:solidFill>
              </a:rPr>
              <a:t> (3-D)</a:t>
            </a:r>
          </a:p>
        </p:txBody>
      </p:sp>
    </p:spTree>
    <p:extLst>
      <p:ext uri="{BB962C8B-B14F-4D97-AF65-F5344CB8AC3E}">
        <p14:creationId xmlns:p14="http://schemas.microsoft.com/office/powerpoint/2010/main" val="114306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67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Automated Filtering </a:t>
            </a:r>
            <a:br>
              <a:rPr lang="en-US" dirty="0" smtClean="0">
                <a:solidFill>
                  <a:srgbClr val="00FF00"/>
                </a:solidFill>
              </a:rPr>
            </a:br>
            <a:r>
              <a:rPr lang="en-US" dirty="0" smtClean="0">
                <a:solidFill>
                  <a:srgbClr val="00FF00"/>
                </a:solidFill>
              </a:rPr>
              <a:t>(Quality Control, QC)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8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8378" t="19179" r="19557" b="9993"/>
          <a:stretch/>
        </p:blipFill>
        <p:spPr>
          <a:xfrm>
            <a:off x="78253" y="1334827"/>
            <a:ext cx="3145971" cy="3282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5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Automated cell-based QC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329" y="2469693"/>
            <a:ext cx="2601686" cy="7703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Mean</a:t>
            </a:r>
            <a:r>
              <a:rPr lang="en-US" sz="2000" dirty="0" smtClean="0">
                <a:solidFill>
                  <a:schemeClr val="bg1"/>
                </a:solidFill>
              </a:rPr>
              <a:t> intensity &lt; 0.4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53" y="1334827"/>
            <a:ext cx="3145971" cy="327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6509" y="1384178"/>
            <a:ext cx="3058885" cy="317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3276603" y="2937931"/>
            <a:ext cx="2579906" cy="3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507779" y="5708868"/>
            <a:ext cx="298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: </a:t>
            </a:r>
            <a:r>
              <a:rPr lang="en-US" dirty="0" err="1" smtClean="0"/>
              <a:t>FilterObjects</a:t>
            </a:r>
            <a:endParaRPr lang="en-US" dirty="0" smtClean="0"/>
          </a:p>
          <a:p>
            <a:r>
              <a:rPr lang="en-US" dirty="0" smtClean="0"/>
              <a:t>Fiji: </a:t>
            </a:r>
            <a:r>
              <a:rPr lang="en-US" dirty="0" err="1" smtClean="0"/>
              <a:t>Analyze.Analyze</a:t>
            </a:r>
            <a:r>
              <a:rPr lang="en-US" dirty="0" smtClean="0"/>
              <a:t> Particles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1127" y="4924038"/>
            <a:ext cx="491673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Typical cell QCs: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FF00"/>
                </a:solidFill>
              </a:rPr>
              <a:t>Abnormal (nucleus) morphology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FF00"/>
                </a:solidFill>
              </a:rPr>
              <a:t>Contains saturated pixels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FF00"/>
                </a:solidFill>
              </a:rPr>
              <a:t>Expression level too low or too high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313" y="4653430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HeLa</a:t>
            </a:r>
            <a:r>
              <a:rPr lang="en-US" dirty="0" smtClean="0">
                <a:solidFill>
                  <a:schemeClr val="bg1"/>
                </a:solidFill>
              </a:rPr>
              <a:t> Kyoto cells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nucleus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3"/>
                </a:solidFill>
              </a:rPr>
              <a:t>autophagosomes</a:t>
            </a:r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(Kenta Imai)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5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FF00"/>
                </a:solidFill>
              </a:rPr>
              <a:t>Automated Image QC</a:t>
            </a:r>
            <a:endParaRPr lang="en-US" sz="3600" dirty="0">
              <a:solidFill>
                <a:srgbClr val="00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05" y="1118842"/>
            <a:ext cx="7636215" cy="535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B0F0"/>
                </a:solidFill>
              </a:rPr>
              <a:t>Measurement: Focus quality (“</a:t>
            </a:r>
            <a:r>
              <a:rPr lang="en-US" sz="1600" dirty="0" err="1" smtClean="0">
                <a:solidFill>
                  <a:srgbClr val="00B0F0"/>
                </a:solidFill>
              </a:rPr>
              <a:t>PowerLogLogSlope</a:t>
            </a:r>
            <a:r>
              <a:rPr lang="en-US" sz="1600" dirty="0" smtClean="0">
                <a:solidFill>
                  <a:srgbClr val="00B0F0"/>
                </a:solidFill>
              </a:rPr>
              <a:t>”) </a:t>
            </a:r>
            <a:br>
              <a:rPr lang="en-US" sz="1600" dirty="0" smtClean="0">
                <a:solidFill>
                  <a:srgbClr val="00B0F0"/>
                </a:solidFill>
              </a:rPr>
            </a:br>
            <a:r>
              <a:rPr lang="en-US" sz="1600" dirty="0" smtClean="0">
                <a:solidFill>
                  <a:srgbClr val="00B0F0"/>
                </a:solidFill>
              </a:rPr>
              <a:t>from </a:t>
            </a:r>
            <a:r>
              <a:rPr lang="en-US" sz="1600" dirty="0" err="1" smtClean="0">
                <a:solidFill>
                  <a:srgbClr val="00B0F0"/>
                </a:solidFill>
              </a:rPr>
              <a:t>CellProfiler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module </a:t>
            </a:r>
            <a:r>
              <a:rPr lang="en-US" sz="1600" dirty="0" err="1" smtClean="0">
                <a:solidFill>
                  <a:srgbClr val="00B0F0"/>
                </a:solidFill>
              </a:rPr>
              <a:t>MeasureImageQuality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4857" y="1738561"/>
            <a:ext cx="42291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905" y="1743323"/>
            <a:ext cx="40005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889871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-2.0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8965" y="31820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-3.1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65363" y="5174601"/>
            <a:ext cx="4821437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FF00"/>
                </a:solidFill>
              </a:rPr>
              <a:t>Typical image QCs: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Focus quality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Background intensity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Number of cells</a:t>
            </a:r>
            <a:endParaRPr lang="en-US" sz="2400" dirty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  <a:p>
            <a:pPr lvl="1"/>
            <a:endParaRPr lang="en-US" sz="2000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Automated image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209800" cy="914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Correct?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Significant?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1981200"/>
            <a:ext cx="1838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Many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5481" y="1969532"/>
            <a:ext cx="206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Many numbers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 flipV="1">
            <a:off x="2905508" y="2200365"/>
            <a:ext cx="2959973" cy="1166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2800" y="1752600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Image analysis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9" name="AutoShape 5" descr="Bildergebnis für 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1600" y="3878384"/>
            <a:ext cx="3810000" cy="1760416"/>
            <a:chOff x="5181600" y="3878384"/>
            <a:chExt cx="3810000" cy="176041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81600" y="3878384"/>
              <a:ext cx="3381376" cy="111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4716584"/>
              <a:ext cx="1219200" cy="922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068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257800" y="609600"/>
            <a:ext cx="3124200" cy="5057775"/>
            <a:chOff x="5029200" y="457200"/>
            <a:chExt cx="3124200" cy="505777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9200" y="457200"/>
              <a:ext cx="3124200" cy="5057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096000" y="838200"/>
              <a:ext cx="13716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Categorical Plots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1295400"/>
            <a:ext cx="43148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09575" y="4191000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"Control  mean = 7.24  </a:t>
            </a:r>
            <a:r>
              <a:rPr lang="en-US" sz="1600" dirty="0" err="1" smtClean="0">
                <a:solidFill>
                  <a:prstClr val="white"/>
                </a:solidFill>
                <a:latin typeface="Calibri"/>
              </a:rPr>
              <a:t>sd</a:t>
            </a:r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 = 4.55"</a:t>
            </a:r>
          </a:p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"BFA t-test vs. Control = 2.73e-06 (**)"</a:t>
            </a:r>
          </a:p>
          <a:p>
            <a:pPr defTabSz="914400"/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[1] "</a:t>
            </a:r>
            <a:r>
              <a:rPr lang="en-US" sz="1600" dirty="0" err="1" smtClean="0">
                <a:solidFill>
                  <a:prstClr val="white"/>
                </a:solidFill>
                <a:latin typeface="Calibri"/>
              </a:rPr>
              <a:t>Nocodazole</a:t>
            </a:r>
            <a:r>
              <a:rPr lang="en-US" sz="1600" dirty="0" smtClean="0">
                <a:solidFill>
                  <a:prstClr val="white"/>
                </a:solidFill>
                <a:latin typeface="Calibri"/>
              </a:rPr>
              <a:t> t-test vs. Control = 3.72e-20 (**)"</a:t>
            </a: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352800" y="1971328"/>
            <a:ext cx="4343400" cy="4658072"/>
            <a:chOff x="3048000" y="1828800"/>
            <a:chExt cx="4343400" cy="4658072"/>
          </a:xfrm>
        </p:grpSpPr>
        <p:grpSp>
          <p:nvGrpSpPr>
            <p:cNvPr id="17" name="Group 16"/>
            <p:cNvGrpSpPr/>
            <p:nvPr/>
          </p:nvGrpSpPr>
          <p:grpSpPr>
            <a:xfrm>
              <a:off x="3048000" y="3429000"/>
              <a:ext cx="2996469" cy="3057872"/>
              <a:chOff x="6019800" y="3657600"/>
              <a:chExt cx="2996469" cy="3057872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19800" y="3657600"/>
                <a:ext cx="2996469" cy="3057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924800" y="40386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7010400" y="1828800"/>
              <a:ext cx="381000" cy="3048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276600" y="304800"/>
            <a:ext cx="4038600" cy="3886200"/>
            <a:chOff x="3048000" y="152400"/>
            <a:chExt cx="4038600" cy="388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3048000" y="152400"/>
              <a:ext cx="3087158" cy="3130639"/>
              <a:chOff x="2667000" y="3657600"/>
              <a:chExt cx="3087158" cy="3130639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67000" y="3657600"/>
                <a:ext cx="3087158" cy="313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429000" y="563880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white"/>
                    </a:solidFill>
                    <a:latin typeface="Calibri"/>
                  </a:rPr>
                  <a:t>+</a:t>
                </a: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 flipH="1">
              <a:off x="6781800" y="3733800"/>
              <a:ext cx="304800" cy="30480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81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6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Heatmaps</a:t>
            </a:r>
            <a:endParaRPr lang="en-US" sz="3600" dirty="0"/>
          </a:p>
        </p:txBody>
      </p:sp>
      <p:grpSp>
        <p:nvGrpSpPr>
          <p:cNvPr id="3" name="Group 8"/>
          <p:cNvGrpSpPr/>
          <p:nvPr/>
        </p:nvGrpSpPr>
        <p:grpSpPr>
          <a:xfrm>
            <a:off x="152400" y="1828800"/>
            <a:ext cx="5196059" cy="3176584"/>
            <a:chOff x="395536" y="1287210"/>
            <a:chExt cx="8311094" cy="483392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8973"/>
            <a:stretch/>
          </p:blipFill>
          <p:spPr bwMode="auto">
            <a:xfrm>
              <a:off x="410999" y="1287210"/>
              <a:ext cx="8286750" cy="4803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 l="2500" t="10016" r="1666" b="7355"/>
            <a:stretch>
              <a:fillRect/>
            </a:stretch>
          </p:blipFill>
          <p:spPr bwMode="auto">
            <a:xfrm>
              <a:off x="395536" y="1351290"/>
              <a:ext cx="8311094" cy="4769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304800" y="1219200"/>
            <a:ext cx="258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0070C0"/>
                </a:solidFill>
                <a:latin typeface="Calibri"/>
              </a:rPr>
              <a:t>Blue = little </a:t>
            </a:r>
            <a:r>
              <a:rPr lang="en-US" dirty="0" err="1" smtClean="0">
                <a:solidFill>
                  <a:srgbClr val="0070C0"/>
                </a:solidFill>
                <a:latin typeface="Calibri"/>
              </a:rPr>
              <a:t>actin</a:t>
            </a:r>
            <a:r>
              <a:rPr lang="en-US" dirty="0" smtClean="0">
                <a:solidFill>
                  <a:srgbClr val="0070C0"/>
                </a:solidFill>
                <a:latin typeface="Calibri"/>
              </a:rPr>
              <a:t> ruffling</a:t>
            </a:r>
          </a:p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Red = much </a:t>
            </a:r>
            <a:r>
              <a:rPr lang="en-US" dirty="0" err="1" smtClean="0">
                <a:solidFill>
                  <a:srgbClr val="FF0000"/>
                </a:solidFill>
                <a:latin typeface="Calibri"/>
              </a:rPr>
              <a:t>actin</a:t>
            </a:r>
            <a:r>
              <a:rPr lang="en-US" dirty="0" smtClean="0">
                <a:solidFill>
                  <a:srgbClr val="FF0000"/>
                </a:solidFill>
                <a:latin typeface="Calibri"/>
              </a:rPr>
              <a:t> ruffling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14800" y="228600"/>
            <a:ext cx="4876800" cy="3018971"/>
            <a:chOff x="4114800" y="228600"/>
            <a:chExt cx="4876800" cy="3018971"/>
          </a:xfrm>
        </p:grpSpPr>
        <p:pic>
          <p:nvPicPr>
            <p:cNvPr id="14" name="Picture 13" descr="Scita_Dorsal_Ruffles_plate01_batch1_01--s94238--Rab2b--W0030--P007--T00000--Z000--actinOverlay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28600"/>
              <a:ext cx="3962400" cy="3018971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endCxn id="14" idx="1"/>
            </p:cNvCxnSpPr>
            <p:nvPr/>
          </p:nvCxnSpPr>
          <p:spPr>
            <a:xfrm flipV="1">
              <a:off x="4114800" y="1738086"/>
              <a:ext cx="914400" cy="77651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038600" y="2895600"/>
            <a:ext cx="4953000" cy="3780970"/>
            <a:chOff x="4038600" y="2895600"/>
            <a:chExt cx="4953000" cy="3780970"/>
          </a:xfrm>
        </p:grpSpPr>
        <p:pic>
          <p:nvPicPr>
            <p:cNvPr id="12" name="Picture 11" descr="Scita_Dorsal_Ruffles_plate01_batch1_01--empty--empty--W0003--P009--T00000--Z000--actinOverlay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3657599"/>
              <a:ext cx="3962400" cy="3018971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>
              <a:endCxn id="12" idx="1"/>
            </p:cNvCxnSpPr>
            <p:nvPr/>
          </p:nvCxnSpPr>
          <p:spPr>
            <a:xfrm>
              <a:off x="4038600" y="2895600"/>
              <a:ext cx="990600" cy="2271485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27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81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You need a </a:t>
            </a:r>
            <a:r>
              <a:rPr lang="en-US" b="1" i="1" dirty="0" smtClean="0">
                <a:solidFill>
                  <a:srgbClr val="00FF00"/>
                </a:solidFill>
              </a:rPr>
              <a:t>convenient*</a:t>
            </a:r>
            <a:r>
              <a:rPr lang="en-US" dirty="0" smtClean="0">
                <a:solidFill>
                  <a:srgbClr val="00FF00"/>
                </a:solidFill>
              </a:rPr>
              <a:t> way to link back the numbers to the images!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3166" y="5908855"/>
            <a:ext cx="55771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FF00"/>
                </a:solidFill>
              </a:rPr>
              <a:t>*(</a:t>
            </a:r>
            <a:r>
              <a:rPr lang="en-US" sz="3200" dirty="0">
                <a:solidFill>
                  <a:srgbClr val="00FF00"/>
                </a:solidFill>
              </a:rPr>
              <a:t>otherwise you might not do it)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14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inSmiley--Tischi_SalvatoreCorallin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66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Thank you for your attention!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267200"/>
            <a:ext cx="42947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Thanks for discussions or slides: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Antonio </a:t>
            </a:r>
            <a:r>
              <a:rPr lang="en-US" dirty="0" err="1" smtClean="0">
                <a:solidFill>
                  <a:srgbClr val="FFC000"/>
                </a:solidFill>
              </a:rPr>
              <a:t>Politi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Kota Miura (EMBL HD)</a:t>
            </a:r>
          </a:p>
          <a:p>
            <a:r>
              <a:rPr lang="en-US" dirty="0" err="1" smtClean="0">
                <a:solidFill>
                  <a:srgbClr val="FFC000"/>
                </a:solidFill>
              </a:rPr>
              <a:t>Malte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Wachsmuth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Thanks for sharing data: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Yin </a:t>
            </a:r>
            <a:r>
              <a:rPr lang="en-US" dirty="0" err="1" smtClean="0">
                <a:solidFill>
                  <a:srgbClr val="FFC000"/>
                </a:solidFill>
              </a:rPr>
              <a:t>Cai</a:t>
            </a:r>
            <a:r>
              <a:rPr lang="en-US" dirty="0" smtClean="0">
                <a:solidFill>
                  <a:srgbClr val="FFC000"/>
                </a:solidFill>
              </a:rPr>
              <a:t> (EMBL HD)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Anita </a:t>
            </a:r>
            <a:r>
              <a:rPr lang="en-US" dirty="0" err="1" smtClean="0">
                <a:solidFill>
                  <a:srgbClr val="FFC000"/>
                </a:solidFill>
              </a:rPr>
              <a:t>Ripplinger</a:t>
            </a:r>
            <a:r>
              <a:rPr lang="en-US" dirty="0" smtClean="0">
                <a:solidFill>
                  <a:srgbClr val="FFC000"/>
                </a:solidFill>
              </a:rPr>
              <a:t> (University of Copenhagen)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 </a:t>
            </a:r>
            <a:r>
              <a:rPr lang="en-US" dirty="0" err="1" smtClean="0">
                <a:solidFill>
                  <a:srgbClr val="92D050"/>
                </a:solidFill>
              </a:rPr>
              <a:t>organisation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5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39" y="3450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Structure your data </a:t>
            </a:r>
            <a:br>
              <a:rPr lang="en-US" sz="3600" dirty="0" smtClean="0">
                <a:solidFill>
                  <a:srgbClr val="92D050"/>
                </a:solidFill>
              </a:rPr>
            </a:br>
            <a:r>
              <a:rPr lang="en-US" sz="3600" dirty="0" smtClean="0">
                <a:solidFill>
                  <a:srgbClr val="92D050"/>
                </a:solidFill>
              </a:rPr>
              <a:t>and give it computer-readable names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631" y="1626669"/>
            <a:ext cx="8229600" cy="132921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“Assay1  Rep 2014,03,20 Control 1.tif”</a:t>
            </a:r>
          </a:p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Assay1  Replicate </a:t>
            </a:r>
            <a:r>
              <a:rPr lang="en-US" dirty="0">
                <a:solidFill>
                  <a:srgbClr val="FF0000"/>
                </a:solidFill>
              </a:rPr>
              <a:t>2014,03,20 Control </a:t>
            </a:r>
            <a:r>
              <a:rPr lang="en-US" dirty="0" smtClean="0">
                <a:solidFill>
                  <a:srgbClr val="FF0000"/>
                </a:solidFill>
              </a:rPr>
              <a:t>10.tif”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 descr="Screen Shot 2014-03-26 at 10.2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31" y="4405214"/>
            <a:ext cx="9144000" cy="177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521" y="2945342"/>
            <a:ext cx="9472556" cy="224676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</a:t>
            </a:r>
            <a:r>
              <a:rPr lang="en-US" sz="2000" dirty="0">
                <a:solidFill>
                  <a:srgbClr val="9BBB59"/>
                </a:solidFill>
                <a:latin typeface="Courier New"/>
                <a:cs typeface="Courier New"/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002.tif”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PosCtrl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2014-03-20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TreatA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2014-04-01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NegCtrl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“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HeLa_Endocytosis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2014-04-01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solidFill>
                  <a:srgbClr val="9BBB59"/>
                </a:solidFill>
                <a:latin typeface="Courier New"/>
                <a:cs typeface="Courier New"/>
              </a:rPr>
              <a:t>TreatA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2000" dirty="0" smtClean="0">
                <a:solidFill>
                  <a:srgbClr val="9BBB59"/>
                </a:solidFill>
                <a:latin typeface="Courier New"/>
                <a:cs typeface="Courier New"/>
              </a:rPr>
              <a:t>001.tif”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18" y="1960886"/>
            <a:ext cx="661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BiologicalAssay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--</a:t>
            </a: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ExperimentalBatch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--Treatment--ID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440773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18855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79422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070168" y="2434642"/>
            <a:ext cx="1" cy="550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70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(2^8-1)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(2^12-1) 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(2^16-1)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  <p:extLst>
      <p:ext uri="{BB962C8B-B14F-4D97-AF65-F5344CB8AC3E}">
        <p14:creationId xmlns:p14="http://schemas.microsoft.com/office/powerpoint/2010/main" val="212402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BBB59"/>
                </a:solidFill>
              </a:rPr>
              <a:t>QC on automated background measurement</a:t>
            </a:r>
            <a:endParaRPr lang="en-US" sz="3200" dirty="0">
              <a:solidFill>
                <a:srgbClr val="9BBB59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84094" y="1561212"/>
            <a:ext cx="4138111" cy="315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93175" y="5052767"/>
            <a:ext cx="2884453" cy="1421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9BBB59"/>
                </a:solidFill>
              </a:rPr>
              <a:t>Typical image QCs:</a:t>
            </a:r>
          </a:p>
          <a:p>
            <a:r>
              <a:rPr lang="en-US" sz="2400" dirty="0" smtClean="0">
                <a:solidFill>
                  <a:srgbClr val="9BBB59"/>
                </a:solidFill>
              </a:rPr>
              <a:t>Focus quality</a:t>
            </a:r>
          </a:p>
          <a:p>
            <a:r>
              <a:rPr lang="en-US" sz="2400" dirty="0" smtClean="0">
                <a:solidFill>
                  <a:srgbClr val="9BBB59"/>
                </a:solidFill>
              </a:rPr>
              <a:t>Background intensity</a:t>
            </a:r>
          </a:p>
          <a:p>
            <a:r>
              <a:rPr lang="en-US" sz="2400" dirty="0">
                <a:solidFill>
                  <a:srgbClr val="9BBB59"/>
                </a:solidFill>
              </a:rPr>
              <a:t>Cell density</a:t>
            </a:r>
          </a:p>
          <a:p>
            <a:endParaRPr lang="en-US" sz="2400" dirty="0" smtClean="0">
              <a:solidFill>
                <a:srgbClr val="9BBB59"/>
              </a:solidFill>
            </a:endParaRPr>
          </a:p>
          <a:p>
            <a:pPr lvl="1"/>
            <a:endParaRPr lang="en-US" sz="2000" dirty="0">
              <a:solidFill>
                <a:srgbClr val="9BBB59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0553" y="1561212"/>
            <a:ext cx="4170719" cy="3152847"/>
            <a:chOff x="4991100" y="1765300"/>
            <a:chExt cx="3708400" cy="2803358"/>
          </a:xfrm>
        </p:grpSpPr>
        <p:pic>
          <p:nvPicPr>
            <p:cNvPr id="13" name="Picture 12" descr="bg_measurement_outsideObject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57073" y="2378548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*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86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606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Background subtraction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Selecting the right background ROI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876800"/>
            <a:ext cx="5867400" cy="792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Increase brightness &amp; contrast! 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65287"/>
            <a:ext cx="2733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514600" y="2941637"/>
            <a:ext cx="228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4724400" y="1646237"/>
            <a:ext cx="2733675" cy="2571750"/>
            <a:chOff x="4724400" y="1646237"/>
            <a:chExt cx="2733675" cy="257175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1646237"/>
              <a:ext cx="2733675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ctangle 14"/>
            <p:cNvSpPr/>
            <p:nvPr/>
          </p:nvSpPr>
          <p:spPr>
            <a:xfrm>
              <a:off x="5867400" y="2103437"/>
              <a:ext cx="228600" cy="1524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38800" y="2941637"/>
              <a:ext cx="228600" cy="152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Background subtraction issue: dense cells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91000"/>
            <a:ext cx="8534400" cy="2286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If there is no clear background region you have a problem…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Solutions: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Seed your cells less dense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Select image fields with clear background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Measure the background in another (neighboring) image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00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Statistics </a:t>
            </a:r>
            <a:r>
              <a:rPr lang="en-US" sz="3600" dirty="0" smtClean="0">
                <a:solidFill>
                  <a:srgbClr val="92D050"/>
                </a:solidFill>
                <a:sym typeface="Wingdings" pitchFamily="2" charset="2"/>
              </a:rPr>
              <a:t> </a:t>
            </a:r>
            <a:r>
              <a:rPr lang="en-US" sz="3600" dirty="0" smtClean="0">
                <a:solidFill>
                  <a:srgbClr val="92D050"/>
                </a:solidFill>
              </a:rPr>
              <a:t>Automated analysis…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95800" y="1828800"/>
            <a:ext cx="4191000" cy="32766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Find damage sites (auto threshold the protein Ctrl image)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Use damage sites as “seeds” and “dilate” to find rest of cell (automated “region growing”)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Measure sum signal in cell ROIs in background corrected image (</a:t>
            </a:r>
            <a:r>
              <a:rPr lang="en-US" sz="1600" dirty="0" smtClean="0">
                <a:solidFill>
                  <a:srgbClr val="00B0F0"/>
                </a:solidFill>
              </a:rPr>
              <a:t>background subtraction on whole image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Measure sum signal in damage ROIs in </a:t>
            </a:r>
            <a:r>
              <a:rPr lang="en-US" sz="1600" dirty="0" smtClean="0">
                <a:solidFill>
                  <a:srgbClr val="FFC000"/>
                </a:solidFill>
              </a:rPr>
              <a:t>top-hat filtered </a:t>
            </a:r>
            <a:r>
              <a:rPr lang="en-US" sz="1600" dirty="0" smtClean="0">
                <a:solidFill>
                  <a:schemeClr val="bg1"/>
                </a:solidFill>
              </a:rPr>
              <a:t>image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Compute the ratios…</a:t>
            </a:r>
          </a:p>
        </p:txBody>
      </p:sp>
      <p:pic>
        <p:nvPicPr>
          <p:cNvPr id="8" name="Picture 7" descr="P3.3_KnockDown_w35-2_1_proteinCTR--rat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4064000" cy="3048000"/>
          </a:xfrm>
          <a:prstGeom prst="rect">
            <a:avLst/>
          </a:prstGeom>
        </p:spPr>
      </p:pic>
      <p:pic>
        <p:nvPicPr>
          <p:cNvPr id="319492" name="Picture 4" descr="http://www.cellprofiler.org/images/cp_logo_sma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8779"/>
            <a:ext cx="1981200" cy="77762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05600" y="1295400"/>
            <a:ext cx="207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</a:rPr>
              <a:t>www.cellprofiler.org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0" y="3352800"/>
            <a:ext cx="497224" cy="51816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572000"/>
            <a:ext cx="1905419" cy="201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352800" y="5433536"/>
            <a:ext cx="487680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“Signal in damage region”</a:t>
            </a:r>
          </a:p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Sum(Cut)–Mean(</a:t>
            </a:r>
            <a:r>
              <a:rPr lang="en-US" dirty="0" err="1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CutNH</a:t>
            </a:r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)*Area(Cut)</a:t>
            </a:r>
          </a:p>
          <a:p>
            <a:pPr defTabSz="914400"/>
            <a:r>
              <a:rPr lang="en-US" dirty="0" smtClean="0">
                <a:solidFill>
                  <a:prstClr val="white"/>
                </a:solidFill>
                <a:latin typeface="Courier New" pitchFamily="49" charset="0"/>
                <a:cs typeface="Courier New" pitchFamily="49" charset="0"/>
              </a:rPr>
              <a:t>= Sum(Cut) </a:t>
            </a:r>
            <a:r>
              <a:rPr lang="en-US" i="1" dirty="0" smtClean="0">
                <a:solidFill>
                  <a:srgbClr val="FFC000"/>
                </a:solidFill>
              </a:rPr>
              <a:t>if Mean(</a:t>
            </a:r>
            <a:r>
              <a:rPr lang="en-US" i="1" dirty="0" err="1" smtClean="0">
                <a:solidFill>
                  <a:srgbClr val="FFC000"/>
                </a:solidFill>
              </a:rPr>
              <a:t>CutNH</a:t>
            </a:r>
            <a:r>
              <a:rPr lang="en-US" i="1" dirty="0" smtClean="0">
                <a:solidFill>
                  <a:srgbClr val="FFC000"/>
                </a:solidFill>
              </a:rPr>
              <a:t>)=0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Local background subtraction by top-hat filtering</a:t>
            </a: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2133600" y="3962400"/>
          <a:ext cx="50292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4"/>
          <p:cNvGrpSpPr/>
          <p:nvPr/>
        </p:nvGrpSpPr>
        <p:grpSpPr>
          <a:xfrm>
            <a:off x="0" y="1524000"/>
            <a:ext cx="2057400" cy="2171035"/>
            <a:chOff x="381000" y="1363626"/>
            <a:chExt cx="1524000" cy="1608174"/>
          </a:xfrm>
        </p:grpSpPr>
        <p:pic>
          <p:nvPicPr>
            <p:cNvPr id="1720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1363626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914400" y="1632484"/>
              <a:ext cx="705928" cy="110274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3"/>
          <p:cNvGrpSpPr/>
          <p:nvPr/>
        </p:nvGrpSpPr>
        <p:grpSpPr>
          <a:xfrm>
            <a:off x="2362200" y="1524000"/>
            <a:ext cx="2057400" cy="2171035"/>
            <a:chOff x="2286000" y="1371600"/>
            <a:chExt cx="1524000" cy="1608174"/>
          </a:xfrm>
        </p:grpSpPr>
        <p:pic>
          <p:nvPicPr>
            <p:cNvPr id="1720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13716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2773921" y="1676400"/>
              <a:ext cx="705928" cy="1102742"/>
            </a:xfrm>
            <a:prstGeom prst="line">
              <a:avLst/>
            </a:prstGeom>
            <a:ln w="19050">
              <a:solidFill>
                <a:srgbClr val="BF5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1"/>
          <p:cNvGrpSpPr/>
          <p:nvPr/>
        </p:nvGrpSpPr>
        <p:grpSpPr>
          <a:xfrm>
            <a:off x="4724400" y="1524000"/>
            <a:ext cx="2057400" cy="2171035"/>
            <a:chOff x="4546221" y="1359932"/>
            <a:chExt cx="1524000" cy="1608174"/>
          </a:xfrm>
        </p:grpSpPr>
        <p:pic>
          <p:nvPicPr>
            <p:cNvPr id="17203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46221" y="1359932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5079621" y="1664732"/>
              <a:ext cx="705928" cy="1102742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2"/>
          <p:cNvGrpSpPr/>
          <p:nvPr/>
        </p:nvGrpSpPr>
        <p:grpSpPr>
          <a:xfrm>
            <a:off x="7086600" y="1524000"/>
            <a:ext cx="2057400" cy="2171035"/>
            <a:chOff x="6629400" y="1295400"/>
            <a:chExt cx="1524000" cy="1608174"/>
          </a:xfrm>
        </p:grpSpPr>
        <p:pic>
          <p:nvPicPr>
            <p:cNvPr id="17203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1295400"/>
              <a:ext cx="1524000" cy="160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Connector 16"/>
            <p:cNvCxnSpPr/>
            <p:nvPr/>
          </p:nvCxnSpPr>
          <p:spPr>
            <a:xfrm flipV="1">
              <a:off x="7162800" y="1600200"/>
              <a:ext cx="705928" cy="110274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85800" y="1098322"/>
            <a:ext cx="45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raw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3200" y="1098322"/>
            <a:ext cx="12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min(raw, r=15)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1098322"/>
            <a:ext cx="168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max(min(raw), r=15)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27871" y="990600"/>
            <a:ext cx="1897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err="1" smtClean="0">
                <a:solidFill>
                  <a:prstClr val="white"/>
                </a:solidFill>
              </a:rPr>
              <a:t>tophat</a:t>
            </a:r>
            <a:r>
              <a:rPr lang="en-US" sz="1400" dirty="0" smtClean="0">
                <a:solidFill>
                  <a:prstClr val="white"/>
                </a:solidFill>
              </a:rPr>
              <a:t> =</a:t>
            </a:r>
          </a:p>
          <a:p>
            <a:pPr defTabSz="914400"/>
            <a:r>
              <a:rPr lang="en-US" sz="1400" dirty="0" smtClean="0">
                <a:solidFill>
                  <a:prstClr val="white"/>
                </a:solidFill>
              </a:rPr>
              <a:t>raw-max(min(</a:t>
            </a:r>
            <a:r>
              <a:rPr lang="en-US" sz="1400" dirty="0" err="1" smtClean="0">
                <a:solidFill>
                  <a:prstClr val="white"/>
                </a:solidFill>
              </a:rPr>
              <a:t>raw,r</a:t>
            </a:r>
            <a:r>
              <a:rPr lang="en-US" sz="1400" dirty="0" smtClean="0">
                <a:solidFill>
                  <a:prstClr val="white"/>
                </a:solidFill>
              </a:rPr>
              <a:t>=15)</a:t>
            </a:r>
            <a:endParaRPr lang="en-US" sz="1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5519"/>
            <a:ext cx="8229600" cy="1143000"/>
          </a:xfrm>
        </p:spPr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51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Manual background measurement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94112"/>
            <a:ext cx="8229600" cy="1065388"/>
          </a:xfrm>
        </p:spPr>
        <p:txBody>
          <a:bodyPr>
            <a:noAutofit/>
          </a:bodyPr>
          <a:lstStyle/>
          <a:p>
            <a:r>
              <a:rPr lang="en-US" sz="1800" dirty="0" smtClean="0"/>
              <a:t>Carefully select background ROI (increase brightness to see “dirt” and dim cells)</a:t>
            </a:r>
          </a:p>
          <a:p>
            <a:r>
              <a:rPr lang="en-US" sz="1800" dirty="0" smtClean="0"/>
              <a:t>Measure median intensity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he resulting image should support negative numbers</a:t>
            </a:r>
          </a:p>
          <a:p>
            <a:pPr lvl="1"/>
            <a:r>
              <a:rPr lang="en-US" sz="1600" dirty="0" smtClean="0"/>
              <a:t>Fiji: </a:t>
            </a:r>
            <a:r>
              <a:rPr lang="en-US" sz="1600" b="1" i="1" dirty="0" smtClean="0"/>
              <a:t>Image..Type..32-bit; </a:t>
            </a:r>
            <a:r>
              <a:rPr lang="en-US" sz="1600" b="1" i="1" dirty="0" err="1" smtClean="0"/>
              <a:t>Process..Math..Subtract</a:t>
            </a:r>
            <a:endParaRPr lang="en-US" sz="1600" b="1" i="1" dirty="0" smtClean="0"/>
          </a:p>
          <a:p>
            <a:endParaRPr lang="en-US" sz="1800" dirty="0"/>
          </a:p>
        </p:txBody>
      </p:sp>
      <p:grpSp>
        <p:nvGrpSpPr>
          <p:cNvPr id="4" name="Group 4"/>
          <p:cNvGrpSpPr/>
          <p:nvPr/>
        </p:nvGrpSpPr>
        <p:grpSpPr>
          <a:xfrm>
            <a:off x="268935" y="1195657"/>
            <a:ext cx="4110020" cy="3657879"/>
            <a:chOff x="268935" y="1195657"/>
            <a:chExt cx="4110020" cy="3657879"/>
          </a:xfrm>
        </p:grpSpPr>
        <p:grpSp>
          <p:nvGrpSpPr>
            <p:cNvPr id="5" name="Group 11"/>
            <p:cNvGrpSpPr/>
            <p:nvPr/>
          </p:nvGrpSpPr>
          <p:grpSpPr>
            <a:xfrm>
              <a:off x="268935" y="1195657"/>
              <a:ext cx="4110020" cy="3657879"/>
              <a:chOff x="-1761281" y="-266722"/>
              <a:chExt cx="7458075" cy="6696075"/>
            </a:xfrm>
          </p:grpSpPr>
          <p:grpSp>
            <p:nvGrpSpPr>
              <p:cNvPr id="6" name="Group 10"/>
              <p:cNvGrpSpPr/>
              <p:nvPr/>
            </p:nvGrpSpPr>
            <p:grpSpPr>
              <a:xfrm>
                <a:off x="-1761281" y="-266722"/>
                <a:ext cx="7458075" cy="6696075"/>
                <a:chOff x="842963" y="80963"/>
                <a:chExt cx="7458075" cy="6696075"/>
              </a:xfrm>
            </p:grpSpPr>
            <p:pic>
              <p:nvPicPr>
                <p:cNvPr id="64514" name="Picture 2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842963" y="80963"/>
                  <a:ext cx="7458075" cy="66960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1284508" y="1556650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43351" y="3081316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429963" y="35384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85363" y="1557284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4732755" y="1207847"/>
            <a:ext cx="4097013" cy="3652254"/>
            <a:chOff x="4732755" y="1207847"/>
            <a:chExt cx="4097013" cy="3652254"/>
          </a:xfrm>
        </p:grpSpPr>
        <p:grpSp>
          <p:nvGrpSpPr>
            <p:cNvPr id="9" name="Group 12"/>
            <p:cNvGrpSpPr/>
            <p:nvPr/>
          </p:nvGrpSpPr>
          <p:grpSpPr>
            <a:xfrm>
              <a:off x="4732755" y="1207847"/>
              <a:ext cx="4097013" cy="3652254"/>
              <a:chOff x="-6691" y="728283"/>
              <a:chExt cx="7458075" cy="6648450"/>
            </a:xfrm>
          </p:grpSpPr>
          <p:grpSp>
            <p:nvGrpSpPr>
              <p:cNvPr id="11" name="Group 8"/>
              <p:cNvGrpSpPr/>
              <p:nvPr/>
            </p:nvGrpSpPr>
            <p:grpSpPr>
              <a:xfrm>
                <a:off x="-6691" y="728283"/>
                <a:ext cx="7458075" cy="6648450"/>
                <a:chOff x="2334306" y="128588"/>
                <a:chExt cx="7458075" cy="6648450"/>
              </a:xfrm>
            </p:grpSpPr>
            <p:pic>
              <p:nvPicPr>
                <p:cNvPr id="64516" name="Picture 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334306" y="128588"/>
                  <a:ext cx="7458075" cy="6648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2732313" y="1545768"/>
                  <a:ext cx="446314" cy="435429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4517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801990" y="3923198"/>
                <a:ext cx="1495425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Rectangle 14"/>
            <p:cNvSpPr/>
            <p:nvPr/>
          </p:nvSpPr>
          <p:spPr>
            <a:xfrm>
              <a:off x="6836863" y="349213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68463" y="1535321"/>
              <a:ext cx="245956" cy="23786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276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Automated background measurement: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Measure intensity outside objects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906" y="4957490"/>
            <a:ext cx="6847165" cy="15373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Each image has its own background measured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Fails if cells are too dense…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4991100" y="1765300"/>
            <a:ext cx="3708400" cy="2803358"/>
            <a:chOff x="4991100" y="1765300"/>
            <a:chExt cx="3708400" cy="2803358"/>
          </a:xfrm>
        </p:grpSpPr>
        <p:pic>
          <p:nvPicPr>
            <p:cNvPr id="12" name="Picture 11" descr="bg_measurement_outsideObject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8" t="20720" r="10127" b="21929"/>
            <a:stretch/>
          </p:blipFill>
          <p:spPr>
            <a:xfrm>
              <a:off x="4991100" y="1765300"/>
              <a:ext cx="3708400" cy="280335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89582" y="370555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9561" y="2801842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7073" y="2337130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*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4" descr="bg_measurement_outsideObjec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2195" r="52241" b="22285"/>
          <a:stretch/>
        </p:blipFill>
        <p:spPr>
          <a:xfrm>
            <a:off x="584200" y="1816768"/>
            <a:ext cx="3746500" cy="2713790"/>
          </a:xfrm>
          <a:prstGeom prst="rect">
            <a:avLst/>
          </a:prstGeom>
        </p:spPr>
      </p:pic>
      <p:grpSp>
        <p:nvGrpSpPr>
          <p:cNvPr id="9" name="Group 12"/>
          <p:cNvGrpSpPr/>
          <p:nvPr/>
        </p:nvGrpSpPr>
        <p:grpSpPr>
          <a:xfrm>
            <a:off x="3609474" y="1402348"/>
            <a:ext cx="909051" cy="3128210"/>
            <a:chOff x="3609474" y="1402348"/>
            <a:chExt cx="909051" cy="3128210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609474" y="1402348"/>
              <a:ext cx="133684" cy="414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4224421" y="4182980"/>
              <a:ext cx="294104" cy="34757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62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2280" y="162712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401005237"/>
              </p:ext>
            </p:extLst>
          </p:nvPr>
        </p:nvGraphicFramePr>
        <p:xfrm>
          <a:off x="2003484" y="2320964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3"/>
          <p:cNvGrpSpPr/>
          <p:nvPr/>
        </p:nvGrpSpPr>
        <p:grpSpPr>
          <a:xfrm>
            <a:off x="348577" y="4298165"/>
            <a:ext cx="1545234" cy="1964103"/>
            <a:chOff x="2003484" y="500895"/>
            <a:chExt cx="1545234" cy="1964103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 rotWithShape="1">
            <a:blip r:embed="rId4"/>
            <a:srcRect l="27510" t="38537" r="27969" b="30774"/>
            <a:stretch/>
          </p:blipFill>
          <p:spPr bwMode="auto">
            <a:xfrm>
              <a:off x="2003484" y="500895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Freeform 2"/>
            <p:cNvSpPr/>
            <p:nvPr/>
          </p:nvSpPr>
          <p:spPr>
            <a:xfrm>
              <a:off x="2406185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348577" y="2019303"/>
            <a:ext cx="1545234" cy="1964103"/>
            <a:chOff x="348577" y="500894"/>
            <a:chExt cx="1545234" cy="196410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/>
            <a:srcRect l="30191" t="38635" r="26672" b="31629"/>
            <a:stretch/>
          </p:blipFill>
          <p:spPr bwMode="auto">
            <a:xfrm>
              <a:off x="348577" y="500894"/>
              <a:ext cx="1545234" cy="1964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Freeform 12"/>
            <p:cNvSpPr/>
            <p:nvPr/>
          </p:nvSpPr>
          <p:spPr>
            <a:xfrm>
              <a:off x="607690" y="1432145"/>
              <a:ext cx="942714" cy="445197"/>
            </a:xfrm>
            <a:custGeom>
              <a:avLst/>
              <a:gdLst>
                <a:gd name="connsiteX0" fmla="*/ 0 w 942714"/>
                <a:gd name="connsiteY0" fmla="*/ 0 h 445197"/>
                <a:gd name="connsiteX1" fmla="*/ 471357 w 942714"/>
                <a:gd name="connsiteY1" fmla="*/ 157128 h 445197"/>
                <a:gd name="connsiteX2" fmla="*/ 942714 w 942714"/>
                <a:gd name="connsiteY2" fmla="*/ 445197 h 44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2714" h="445197">
                  <a:moveTo>
                    <a:pt x="0" y="0"/>
                  </a:moveTo>
                  <a:lnTo>
                    <a:pt x="471357" y="157128"/>
                  </a:lnTo>
                  <a:lnTo>
                    <a:pt x="942714" y="445197"/>
                  </a:lnTo>
                </a:path>
              </a:pathLst>
            </a:custGeom>
            <a:ln>
              <a:solidFill>
                <a:srgbClr val="3366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88083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Background subtraction for small isolated structures: </a:t>
            </a:r>
            <a:br>
              <a:rPr lang="en-US" sz="3200" dirty="0" smtClean="0"/>
            </a:br>
            <a:r>
              <a:rPr lang="en-US" sz="3200" dirty="0" smtClean="0"/>
              <a:t>Top-hat filtering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233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Object detection (segmentation)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72" y="1720338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8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Quantitative intensity measurements </a:t>
            </a:r>
            <a:br>
              <a:rPr lang="en-US" dirty="0" smtClean="0"/>
            </a:br>
            <a:r>
              <a:rPr lang="en-US" dirty="0" smtClean="0"/>
              <a:t>are not possible with saturation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980995"/>
              </p:ext>
            </p:extLst>
          </p:nvPr>
        </p:nvGraphicFramePr>
        <p:xfrm>
          <a:off x="3850108" y="1667856"/>
          <a:ext cx="4581153" cy="297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8685" y="4437614"/>
            <a:ext cx="8229600" cy="1537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Signs of saturation: </a:t>
            </a:r>
          </a:p>
          <a:p>
            <a:r>
              <a:rPr lang="en-US" sz="2000" dirty="0" smtClean="0"/>
              <a:t>Areas with exactly same high intensity (line-profile)</a:t>
            </a:r>
          </a:p>
          <a:p>
            <a:r>
              <a:rPr lang="en-US" sz="2000" dirty="0" smtClean="0"/>
              <a:t>Intensity values at the end of bit depths: </a:t>
            </a:r>
            <a:br>
              <a:rPr lang="en-US" sz="2000" dirty="0" smtClean="0"/>
            </a:br>
            <a:r>
              <a:rPr lang="en-US" sz="2000" dirty="0" smtClean="0"/>
              <a:t>255 (8 bit); 4095 (12 bit); 16383 (14 bit); 65535 (16 bit)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Check at microscope and adapt excitation and signal amplification such that no sample is overexposed (can be tricky if you have many samples…)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59432" y="2235708"/>
            <a:ext cx="587735" cy="1458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intensity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796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Only </a:t>
            </a:r>
            <a:r>
              <a:rPr lang="en-US" dirty="0">
                <a:sym typeface="Wingdings"/>
              </a:rPr>
              <a:t>meaningful </a:t>
            </a:r>
            <a:r>
              <a:rPr lang="en-US" dirty="0" smtClean="0">
                <a:sym typeface="Wingdings"/>
              </a:rPr>
              <a:t>in </a:t>
            </a:r>
            <a:r>
              <a:rPr lang="en-US" dirty="0">
                <a:sym typeface="Wingdings"/>
              </a:rPr>
              <a:t>comparison =&gt; you need controls (measured with same settings </a:t>
            </a:r>
            <a:r>
              <a:rPr lang="en-US" dirty="0" smtClean="0">
                <a:sym typeface="Wingdings"/>
              </a:rPr>
              <a:t>in same </a:t>
            </a:r>
            <a:r>
              <a:rPr lang="en-US" dirty="0">
                <a:sym typeface="Wingdings"/>
              </a:rPr>
              <a:t>microscopy </a:t>
            </a:r>
            <a:r>
              <a:rPr lang="en-US" dirty="0" smtClean="0">
                <a:sym typeface="Wingdings"/>
              </a:rPr>
              <a:t>session)</a:t>
            </a:r>
          </a:p>
          <a:p>
            <a:r>
              <a:rPr lang="en-US" dirty="0" smtClean="0">
                <a:sym typeface="Wingdings"/>
              </a:rPr>
              <a:t>Saturated pixels cannot be quantified</a:t>
            </a:r>
          </a:p>
          <a:p>
            <a:r>
              <a:rPr lang="en-US" dirty="0" smtClean="0">
                <a:sym typeface="Wingdings"/>
              </a:rPr>
              <a:t>You need to properly subtract the image background</a:t>
            </a:r>
          </a:p>
          <a:p>
            <a:r>
              <a:rPr lang="en-US" dirty="0" smtClean="0">
                <a:sym typeface="Wingdings"/>
              </a:rPr>
              <a:t>NEVER save your images in a different format or convert the bit-depth, unless you KNOW EXACTLY what you are doing</a:t>
            </a:r>
          </a:p>
          <a:p>
            <a:r>
              <a:rPr lang="en-US" dirty="0" smtClean="0">
                <a:sym typeface="Wingdings"/>
              </a:rPr>
              <a:t>Be aware about the different biological interpretations of mean vs. sum intensities in confocal vs. </a:t>
            </a:r>
            <a:r>
              <a:rPr lang="en-US" dirty="0" err="1" smtClean="0">
                <a:sym typeface="Wingdings"/>
              </a:rPr>
              <a:t>widefield</a:t>
            </a:r>
            <a:r>
              <a:rPr lang="en-US" dirty="0" smtClean="0">
                <a:sym typeface="Wingdings"/>
              </a:rPr>
              <a:t> imaging</a:t>
            </a:r>
          </a:p>
        </p:txBody>
      </p:sp>
    </p:spTree>
    <p:extLst>
      <p:ext uri="{BB962C8B-B14F-4D97-AF65-F5344CB8AC3E}">
        <p14:creationId xmlns:p14="http://schemas.microsoft.com/office/powerpoint/2010/main" val="414439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5851" y="2660056"/>
            <a:ext cx="6334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Thank you for your attention!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2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0117"/>
            <a:ext cx="8229600" cy="1143000"/>
          </a:xfrm>
        </p:spPr>
        <p:txBody>
          <a:bodyPr/>
          <a:lstStyle/>
          <a:p>
            <a:r>
              <a:rPr lang="en-US" dirty="0" smtClean="0"/>
              <a:t>What to measure, exactly?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6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“Actin ruffling” in </a:t>
            </a:r>
            <a:r>
              <a:rPr lang="en-US" sz="3200" dirty="0" err="1" smtClean="0"/>
              <a:t>siRNA</a:t>
            </a:r>
            <a:r>
              <a:rPr lang="en-US" sz="3200" dirty="0" smtClean="0"/>
              <a:t> knockdown conditions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178" y="2168800"/>
            <a:ext cx="4260264" cy="336548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number of ruffle pixels per image </a:t>
            </a:r>
          </a:p>
          <a:p>
            <a:r>
              <a:rPr lang="en-US" dirty="0" smtClean="0"/>
              <a:t>number of ruffle pixels per cell</a:t>
            </a:r>
          </a:p>
          <a:p>
            <a:r>
              <a:rPr lang="en-US" dirty="0"/>
              <a:t>r</a:t>
            </a:r>
            <a:r>
              <a:rPr lang="en-US" dirty="0" smtClean="0"/>
              <a:t>uffles pixels per cell / cell area</a:t>
            </a:r>
          </a:p>
          <a:p>
            <a:r>
              <a:rPr lang="en-US" dirty="0" smtClean="0"/>
              <a:t>integrated intensity in ruffle area</a:t>
            </a:r>
          </a:p>
          <a:p>
            <a:r>
              <a:rPr lang="en-US" dirty="0" smtClean="0"/>
              <a:t>integrated intensity in ruffle area /  integrated intensity in whole cell</a:t>
            </a:r>
          </a:p>
          <a:p>
            <a:r>
              <a:rPr lang="en-US" dirty="0" smtClean="0"/>
              <a:t>mean intensity in ruffle area</a:t>
            </a:r>
          </a:p>
          <a:p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538" y="5456807"/>
            <a:ext cx="3258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Mouse Embryonic Fibroblasts </a:t>
            </a:r>
          </a:p>
          <a:p>
            <a:r>
              <a:rPr lang="en-US" sz="1400" dirty="0" smtClean="0"/>
              <a:t>stimulated with PDGF 20 </a:t>
            </a:r>
            <a:r>
              <a:rPr lang="en-US" sz="1400" dirty="0" err="1" smtClean="0"/>
              <a:t>ng</a:t>
            </a:r>
            <a:r>
              <a:rPr lang="en-US" sz="1400" dirty="0" smtClean="0"/>
              <a:t>/ml for 10 min</a:t>
            </a:r>
          </a:p>
          <a:p>
            <a:r>
              <a:rPr lang="en-US" sz="1400" dirty="0" smtClean="0"/>
              <a:t>Salvatore </a:t>
            </a:r>
            <a:r>
              <a:rPr lang="en-US" sz="1400" dirty="0" err="1" smtClean="0"/>
              <a:t>Corallino</a:t>
            </a:r>
            <a:r>
              <a:rPr lang="en-US" sz="1400" dirty="0" smtClean="0"/>
              <a:t>, </a:t>
            </a:r>
            <a:r>
              <a:rPr lang="en-US" sz="1400" dirty="0" err="1" smtClean="0"/>
              <a:t>IFOM</a:t>
            </a:r>
            <a:r>
              <a:rPr lang="en-US" sz="1400" dirty="0" smtClean="0"/>
              <a:t>, Milan</a:t>
            </a:r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538" y="2141098"/>
            <a:ext cx="42862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1538" y="1179762"/>
            <a:ext cx="630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Let’s say you managed to detect the ruffle pixels;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What would you measure?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3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7746" t="38635" r="26672" b="31629"/>
          <a:stretch>
            <a:fillRect/>
          </a:stretch>
        </p:blipFill>
        <p:spPr bwMode="auto">
          <a:xfrm>
            <a:off x="2646948" y="260306"/>
            <a:ext cx="1632808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72280" y="2163337"/>
            <a:ext cx="26384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349516010"/>
              </p:ext>
            </p:extLst>
          </p:nvPr>
        </p:nvGraphicFramePr>
        <p:xfrm>
          <a:off x="1283369" y="2412622"/>
          <a:ext cx="715210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/>
          <a:srcRect l="27510" t="38537" r="27969" b="30774"/>
          <a:stretch/>
        </p:blipFill>
        <p:spPr bwMode="auto">
          <a:xfrm>
            <a:off x="4389429" y="260307"/>
            <a:ext cx="1545234" cy="19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reeform 2"/>
          <p:cNvSpPr/>
          <p:nvPr/>
        </p:nvSpPr>
        <p:spPr>
          <a:xfrm>
            <a:off x="4792130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993635" y="1191557"/>
            <a:ext cx="942714" cy="445197"/>
          </a:xfrm>
          <a:custGeom>
            <a:avLst/>
            <a:gdLst>
              <a:gd name="connsiteX0" fmla="*/ 0 w 942714"/>
              <a:gd name="connsiteY0" fmla="*/ 0 h 445197"/>
              <a:gd name="connsiteX1" fmla="*/ 471357 w 942714"/>
              <a:gd name="connsiteY1" fmla="*/ 157128 h 445197"/>
              <a:gd name="connsiteX2" fmla="*/ 942714 w 942714"/>
              <a:gd name="connsiteY2" fmla="*/ 445197 h 4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714" h="445197">
                <a:moveTo>
                  <a:pt x="0" y="0"/>
                </a:moveTo>
                <a:lnTo>
                  <a:pt x="471357" y="157128"/>
                </a:lnTo>
                <a:lnTo>
                  <a:pt x="942714" y="445197"/>
                </a:lnTo>
              </a:path>
            </a:pathLst>
          </a:cu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8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4-07 at 6.4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69" y="1965150"/>
            <a:ext cx="4499410" cy="3599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" y="1965150"/>
            <a:ext cx="4499410" cy="3599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0480" y="693737"/>
            <a:ext cx="28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of Gaussian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7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1670" y="40104"/>
            <a:ext cx="4114132" cy="3291306"/>
            <a:chOff x="351670" y="40104"/>
            <a:chExt cx="4114132" cy="32913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670" y="40104"/>
              <a:ext cx="4114132" cy="3291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6360" y="134854"/>
              <a:ext cx="20148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Small </a:t>
              </a:r>
              <a:r>
                <a:rPr lang="en-US" dirty="0"/>
                <a:t>G</a:t>
              </a:r>
              <a:r>
                <a:rPr lang="en-US" dirty="0" smtClean="0"/>
                <a:t>aussian blur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8899" y="40104"/>
            <a:ext cx="4114132" cy="3291306"/>
            <a:chOff x="4658899" y="40104"/>
            <a:chExt cx="4114132" cy="32913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899" y="40104"/>
              <a:ext cx="4114132" cy="32913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56446" y="109289"/>
              <a:ext cx="20194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Large </a:t>
              </a:r>
              <a:r>
                <a:rPr lang="en-US" dirty="0"/>
                <a:t>G</a:t>
              </a:r>
              <a:r>
                <a:rPr lang="en-US" dirty="0" smtClean="0"/>
                <a:t>aussian blur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5038" y="3469102"/>
            <a:ext cx="4114132" cy="3291306"/>
            <a:chOff x="365038" y="3469102"/>
            <a:chExt cx="4114132" cy="32913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38" y="3469102"/>
              <a:ext cx="4114132" cy="32913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97352" y="3597965"/>
              <a:ext cx="22976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of Gaussian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6303" y="3472526"/>
            <a:ext cx="4097340" cy="3274514"/>
            <a:chOff x="4656303" y="3472526"/>
            <a:chExt cx="4097340" cy="3274514"/>
          </a:xfrm>
        </p:grpSpPr>
        <p:pic>
          <p:nvPicPr>
            <p:cNvPr id="8" name="Picture 7" descr="Screen Shot 2014-04-07 at 6.53.0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303" y="3472526"/>
              <a:ext cx="4097340" cy="327451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59241" y="3618537"/>
              <a:ext cx="34961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of Gaussian &amp; </a:t>
              </a:r>
              <a:r>
                <a:rPr lang="en-US" dirty="0" smtClean="0">
                  <a:solidFill>
                    <a:srgbClr val="FF0000"/>
                  </a:solidFill>
                </a:rPr>
                <a:t>Threshold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60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Difference of Gaussian vs. Top-hat 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50856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Difference of Gaussian filtering:</a:t>
            </a:r>
          </a:p>
          <a:p>
            <a:pPr lvl="1"/>
            <a:r>
              <a:rPr lang="en-US" dirty="0" smtClean="0"/>
              <a:t>Inherently smoothens the image</a:t>
            </a:r>
          </a:p>
          <a:p>
            <a:pPr lvl="1"/>
            <a:r>
              <a:rPr lang="en-US" dirty="0" smtClean="0"/>
              <a:t>Enhances spots but also edges</a:t>
            </a:r>
          </a:p>
          <a:p>
            <a:r>
              <a:rPr lang="en-US" dirty="0" smtClean="0"/>
              <a:t>Top-hat filtering:</a:t>
            </a:r>
          </a:p>
          <a:p>
            <a:pPr lvl="1"/>
            <a:r>
              <a:rPr lang="en-US" dirty="0" smtClean="0"/>
              <a:t>Sensitive to noise</a:t>
            </a:r>
          </a:p>
          <a:p>
            <a:pPr lvl="1"/>
            <a:r>
              <a:rPr lang="en-US" dirty="0" smtClean="0"/>
              <a:t>Does not enhance edges</a:t>
            </a:r>
          </a:p>
          <a:p>
            <a:r>
              <a:rPr lang="en-US" dirty="0" smtClean="0"/>
              <a:t>Filter X:</a:t>
            </a:r>
          </a:p>
          <a:p>
            <a:pPr lvl="1"/>
            <a:r>
              <a:rPr lang="en-US" dirty="0" smtClean="0"/>
              <a:t>…..</a:t>
            </a:r>
          </a:p>
          <a:p>
            <a:r>
              <a:rPr lang="en-US" dirty="0" smtClean="0"/>
              <a:t>Filter Y:	</a:t>
            </a:r>
          </a:p>
          <a:p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25511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78" y="325124"/>
            <a:ext cx="84582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1. Intensity threshold (“</a:t>
            </a:r>
            <a:r>
              <a:rPr lang="en-US" sz="2800" dirty="0" err="1" smtClean="0">
                <a:solidFill>
                  <a:srgbClr val="92D050"/>
                </a:solidFill>
              </a:rPr>
              <a:t>binarize</a:t>
            </a:r>
            <a:r>
              <a:rPr lang="en-US" sz="2800" dirty="0" smtClean="0">
                <a:solidFill>
                  <a:srgbClr val="92D050"/>
                </a:solidFill>
              </a:rPr>
              <a:t>”)</a:t>
            </a:r>
            <a:br>
              <a:rPr lang="en-US" sz="2800" dirty="0" smtClean="0">
                <a:solidFill>
                  <a:srgbClr val="92D050"/>
                </a:solidFill>
              </a:rPr>
            </a:br>
            <a:r>
              <a:rPr lang="en-US" sz="2800" dirty="0" smtClean="0">
                <a:solidFill>
                  <a:srgbClr val="92D050"/>
                </a:solidFill>
              </a:rPr>
              <a:t>2. Object detection (“connected components”) </a:t>
            </a:r>
            <a:br>
              <a:rPr lang="en-US" sz="2800" dirty="0" smtClean="0">
                <a:solidFill>
                  <a:srgbClr val="92D050"/>
                </a:solidFill>
              </a:rPr>
            </a:br>
            <a:r>
              <a:rPr lang="en-US" sz="2800" dirty="0" smtClean="0">
                <a:solidFill>
                  <a:srgbClr val="92D050"/>
                </a:solidFill>
              </a:rPr>
              <a:t>3. Object filtering, based on location and shape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29213" y="6211669"/>
            <a:ext cx="6938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Fiji:</a:t>
            </a:r>
            <a:r>
              <a:rPr lang="en-US" dirty="0"/>
              <a:t> </a:t>
            </a:r>
            <a:r>
              <a:rPr lang="en-US" dirty="0" err="1" smtClean="0"/>
              <a:t>Image..Adjust..Threshold</a:t>
            </a:r>
            <a:r>
              <a:rPr lang="en-US" dirty="0" smtClean="0"/>
              <a:t>; </a:t>
            </a:r>
            <a:r>
              <a:rPr lang="en-US" dirty="0" err="1" smtClean="0"/>
              <a:t>Analyze..Analyze</a:t>
            </a:r>
            <a:r>
              <a:rPr lang="en-US" dirty="0" smtClean="0"/>
              <a:t> Particles</a:t>
            </a:r>
          </a:p>
          <a:p>
            <a:r>
              <a:rPr lang="en-US" dirty="0" err="1" smtClean="0"/>
              <a:t>CellProfiler</a:t>
            </a:r>
            <a:r>
              <a:rPr lang="en-US" dirty="0" smtClean="0"/>
              <a:t>: </a:t>
            </a:r>
            <a:r>
              <a:rPr lang="en-US" dirty="0" err="1" smtClean="0"/>
              <a:t>IdentifyPrimaryObjects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872" y="4481973"/>
            <a:ext cx="44403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Finding the threshold: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Manual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92D050"/>
                </a:solidFill>
              </a:rPr>
              <a:t>Various automated methods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439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991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6108" y="1786872"/>
            <a:ext cx="2809405" cy="200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5293887" y="3885068"/>
            <a:ext cx="3025976" cy="2870389"/>
            <a:chOff x="5293887" y="3999220"/>
            <a:chExt cx="2680033" cy="25422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93887" y="4397427"/>
              <a:ext cx="2680033" cy="2144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977282" y="5024387"/>
              <a:ext cx="0" cy="279133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92279" y="4712805"/>
              <a:ext cx="1289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92D050"/>
                  </a:solidFill>
                </a:rPr>
                <a:t>Threshold</a:t>
              </a:r>
              <a:endParaRPr lang="en-US" sz="2000" dirty="0">
                <a:solidFill>
                  <a:srgbClr val="92D05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32842" y="3999220"/>
              <a:ext cx="24036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92D050"/>
                  </a:solidFill>
                </a:rPr>
                <a:t>Gray value histogram</a:t>
              </a:r>
              <a:endParaRPr lang="en-US" sz="2000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1164"/>
            <a:ext cx="8229600" cy="1143000"/>
          </a:xfrm>
        </p:spPr>
        <p:txBody>
          <a:bodyPr/>
          <a:lstStyle/>
          <a:p>
            <a:r>
              <a:rPr lang="en-US" dirty="0" smtClean="0"/>
              <a:t>Statistical Analysis..…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9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11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many images do I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467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Mean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</a:rPr>
              <a:t>Property </a:t>
            </a:r>
            <a:r>
              <a:rPr lang="en-US" sz="3100" dirty="0">
                <a:solidFill>
                  <a:prstClr val="black"/>
                </a:solidFill>
              </a:rPr>
              <a:t>of your assay </a:t>
            </a:r>
            <a:r>
              <a:rPr lang="en-US" sz="3100" dirty="0" smtClean="0">
                <a:solidFill>
                  <a:prstClr val="black"/>
                </a:solidFill>
              </a:rPr>
              <a:t>and the biology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</a:rPr>
              <a:t>More experiments =&gt; your estimation of the mean is more precise</a:t>
            </a:r>
            <a:endParaRPr lang="en-US" dirty="0" smtClean="0"/>
          </a:p>
          <a:p>
            <a:r>
              <a:rPr lang="en-US" dirty="0" smtClean="0"/>
              <a:t>Standard deviation (SD)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roperty of your assay and the biology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=&gt; your estimation of the </a:t>
            </a:r>
            <a:r>
              <a:rPr lang="en-US" dirty="0" smtClean="0">
                <a:solidFill>
                  <a:prstClr val="black"/>
                </a:solidFill>
              </a:rPr>
              <a:t>standard deviation is </a:t>
            </a:r>
            <a:r>
              <a:rPr lang="en-US" dirty="0">
                <a:solidFill>
                  <a:prstClr val="black"/>
                </a:solidFill>
              </a:rPr>
              <a:t>more </a:t>
            </a:r>
            <a:r>
              <a:rPr lang="en-US" dirty="0" smtClean="0">
                <a:solidFill>
                  <a:prstClr val="black"/>
                </a:solidFill>
              </a:rPr>
              <a:t>precise (put the error formula)</a:t>
            </a:r>
            <a:endParaRPr lang="en-US" dirty="0"/>
          </a:p>
          <a:p>
            <a:r>
              <a:rPr lang="en-US" dirty="0" smtClean="0"/>
              <a:t>Standard error of the mean (SEM)</a:t>
            </a:r>
          </a:p>
          <a:p>
            <a:pPr lvl="1"/>
            <a:r>
              <a:rPr lang="en-US" dirty="0" smtClean="0"/>
              <a:t>SD/(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NumberOfExperiments</a:t>
            </a:r>
            <a:r>
              <a:rPr lang="en-US" dirty="0" smtClean="0"/>
              <a:t>)-1)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More experiments =</a:t>
            </a:r>
            <a:r>
              <a:rPr lang="en-US" dirty="0" smtClean="0">
                <a:solidFill>
                  <a:prstClr val="black"/>
                </a:solidFill>
              </a:rPr>
              <a:t>&gt; the SEM decreases &lt;=&gt; you know more precisely what the mean 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241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Stuff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transform</a:t>
            </a:r>
            <a:endParaRPr lang="en-US" dirty="0"/>
          </a:p>
        </p:txBody>
      </p:sp>
      <p:pic>
        <p:nvPicPr>
          <p:cNvPr id="4" name="Content Placeholder 3" descr="Scita_Dorsal_Ruffles_plate02_batch1_02--siEGFP--siEGFP--W0027--P007--T00000--Z000--C01.ome--DistanceNuc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distance-transform region growing (watershed)</a:t>
            </a:r>
            <a:endParaRPr lang="en-US" dirty="0"/>
          </a:p>
        </p:txBody>
      </p:sp>
      <p:pic>
        <p:nvPicPr>
          <p:cNvPr id="8" name="Content Placeholder 7" descr="Scita_Dorsal_Ruffles_plate02_batch1_02--siEGFP--siEGFP--W0027--P007--T00000--Z000--C01.ome--WSdis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intensity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7914"/>
            <a:ext cx="8229600" cy="49824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issues: inhomogeneous background (such as cellular cytoplasm)</a:t>
            </a:r>
            <a:endParaRPr lang="en-US" dirty="0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297366" y="4289086"/>
            <a:ext cx="8999034" cy="13388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endParaRPr kumimoji="0" lang="en-US" sz="105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Implements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Niblack's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thresholding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method: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pixel = ( pixel &gt; mean + k *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standard_deviation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"/>
              </a:rPr>
              <a:t> - c) ? object : background 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k 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The default value is 0.2 for bright objects and -0.2 for dark objects. Any other number than 0 will change the default value.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Parameter 2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: is the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 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 This is an offset with a default value of 0. Any other number than 0 will change its value. This parameter was added in version 1.3 and is not part of the original implementation of the algorithm. The original algorithm is applied when C = 0.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Niblack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, W (1986), 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An introduction to Digital Image Processing, Prentice-Hall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Ported from ME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Celebi's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fourier_0.8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 routines 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[3]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 and 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66AA"/>
                </a:solidFill>
                <a:effectLst/>
                <a:latin typeface="Arial" pitchFamily="34" charset="0"/>
                <a:cs typeface="Arial" pitchFamily="34" charset="0"/>
                <a:hlinkClick r:id="rId3"/>
              </a:rPr>
              <a:t>[4]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6191" y="2177143"/>
            <a:ext cx="368306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ImageJ</a:t>
            </a:r>
            <a:r>
              <a:rPr lang="en-US" dirty="0" smtClean="0"/>
              <a:t>:</a:t>
            </a:r>
          </a:p>
          <a:p>
            <a:pPr>
              <a:buFontTx/>
              <a:buChar char="-"/>
            </a:pPr>
            <a:r>
              <a:rPr lang="en-US" dirty="0" smtClean="0"/>
              <a:t> Image..Adjust..Auto Local Threshold</a:t>
            </a:r>
          </a:p>
          <a:p>
            <a:r>
              <a:rPr lang="en-US" dirty="0" err="1" smtClean="0"/>
              <a:t>CellProfiler</a:t>
            </a:r>
            <a:r>
              <a:rPr lang="en-US" dirty="0" smtClean="0"/>
              <a:t>:</a:t>
            </a:r>
          </a:p>
          <a:p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22287" y="6126163"/>
            <a:ext cx="459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try with </a:t>
            </a:r>
            <a:r>
              <a:rPr lang="en-US" b="1" i="1" dirty="0" err="1" smtClean="0"/>
              <a:t>cellprofiler</a:t>
            </a:r>
            <a:r>
              <a:rPr lang="en-US" b="1" i="1" dirty="0" smtClean="0"/>
              <a:t> (latest version on my </a:t>
            </a:r>
            <a:r>
              <a:rPr lang="en-US" b="1" i="1" dirty="0" err="1" smtClean="0"/>
              <a:t>mac</a:t>
            </a:r>
            <a:r>
              <a:rPr lang="en-US" b="1" i="1" dirty="0" smtClean="0"/>
              <a:t>)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Enhancement of locally bright structures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by top-hat filtering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588" y="3519871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238" y="3291135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1" y="134882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3" y="2474842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59588" y="1142999"/>
            <a:ext cx="1506855" cy="2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Enhancement of locally bright structures </a:t>
            </a:r>
            <a:br>
              <a:rPr lang="en-US" sz="3200" dirty="0" smtClean="0"/>
            </a:br>
            <a:r>
              <a:rPr lang="en-US" sz="3200" dirty="0" smtClean="0"/>
              <a:t>by top-hat filtering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5548"/>
            <a:ext cx="8229600" cy="5006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37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644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2533" y="1510748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350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9092" y="247484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90117" y="1348823"/>
            <a:ext cx="21526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Chart 20"/>
          <p:cNvGraphicFramePr/>
          <p:nvPr/>
        </p:nvGraphicFramePr>
        <p:xfrm>
          <a:off x="4114800" y="400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gradient-based region growing (watershed)</a:t>
            </a:r>
            <a:endParaRPr lang="en-US" dirty="0"/>
          </a:p>
        </p:txBody>
      </p:sp>
      <p:pic>
        <p:nvPicPr>
          <p:cNvPr id="5" name="Content Placeholder 4" descr="Scita_Dorsal_Ruffles_plate02_batch1_02--siEGFP--siEGFP--W0027--P007--T00000--Z000--C01.ome--WSgradientOverlay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3825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 of intensity</a:t>
            </a:r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3294" y="1586820"/>
            <a:ext cx="4452048" cy="45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433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52578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Signal to Noise (S/N)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114800"/>
            <a:ext cx="8153400" cy="20574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S/N = (Mean(Object)- Mean(BG)) / SD(BG)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(automated) object detection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intensity measurements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S/B = Mean(Object) / Mean(BG) 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Important for ?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14450"/>
            <a:ext cx="29146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4450" y="304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209800"/>
            <a:ext cx="3257550" cy="173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5943965" y="12954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06607" y="6096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2165" y="1066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965" y="12954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Noise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315200" y="25908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15565" y="297180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Background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781800" y="2362200"/>
            <a:ext cx="1438" cy="1329906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44098" y="29718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2600" y="9260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FF0000"/>
                </a:solidFill>
                <a:latin typeface="Calibri"/>
              </a:rPr>
              <a:t>BG Noise</a:t>
            </a:r>
            <a:endParaRPr lang="en-US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84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 smtClean="0"/>
              <a:t>widefield</a:t>
            </a:r>
            <a:r>
              <a:rPr lang="en-US" sz="2800" dirty="0" smtClean="0"/>
              <a:t> microscopy is the best method to measure total protein levels in tissue culture cells</a:t>
            </a:r>
            <a:endParaRPr lang="en-US" sz="2800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1259632" y="1412776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1295400" y="4067174"/>
          <a:ext cx="6553200" cy="279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5499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0371" y="278763"/>
            <a:ext cx="6392635" cy="5941744"/>
            <a:chOff x="250371" y="278763"/>
            <a:chExt cx="6392635" cy="5941744"/>
          </a:xfrm>
        </p:grpSpPr>
        <p:grpSp>
          <p:nvGrpSpPr>
            <p:cNvPr id="6" name="Group 5"/>
            <p:cNvGrpSpPr/>
            <p:nvPr/>
          </p:nvGrpSpPr>
          <p:grpSpPr>
            <a:xfrm>
              <a:off x="250371" y="278763"/>
              <a:ext cx="6392635" cy="5941744"/>
              <a:chOff x="250371" y="278763"/>
              <a:chExt cx="6392635" cy="5941744"/>
            </a:xfrm>
          </p:grpSpPr>
          <p:pic>
            <p:nvPicPr>
              <p:cNvPr id="84995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50371" y="278763"/>
                <a:ext cx="6392635" cy="5941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4" name="Straight Connector 3"/>
              <p:cNvCxnSpPr/>
              <p:nvPr/>
            </p:nvCxnSpPr>
            <p:spPr>
              <a:xfrm flipV="1">
                <a:off x="1187624" y="1916833"/>
                <a:ext cx="3816424" cy="504055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2202397" y="48635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2809" y="3351345"/>
            <a:ext cx="3894365" cy="296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>
            <a:stCxn id="84996" idx="1"/>
          </p:cNvCxnSpPr>
          <p:nvPr/>
        </p:nvCxnSpPr>
        <p:spPr>
          <a:xfrm flipH="1" flipV="1">
            <a:off x="1979712" y="3861048"/>
            <a:ext cx="3063097" cy="9738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0085" y="278763"/>
            <a:ext cx="3894365" cy="296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flipH="1">
            <a:off x="3298371" y="1873998"/>
            <a:ext cx="1741714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286" y="1802665"/>
            <a:ext cx="4771557" cy="4468971"/>
            <a:chOff x="163286" y="1994649"/>
            <a:chExt cx="4771557" cy="4468971"/>
          </a:xfrm>
        </p:grpSpPr>
        <p:pic>
          <p:nvPicPr>
            <p:cNvPr id="8601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3286" y="1994649"/>
              <a:ext cx="4771557" cy="4468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1337649" y="2021669"/>
              <a:ext cx="2801651" cy="40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83628" y="1751992"/>
            <a:ext cx="3603171" cy="274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flipH="1">
            <a:off x="1972699" y="3168111"/>
            <a:ext cx="3110929" cy="31461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199" y="2297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Scatter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2450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957" y="546034"/>
            <a:ext cx="5052945" cy="43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68742" y="4224999"/>
            <a:ext cx="5213813" cy="2446270"/>
          </a:xfr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 &gt; "Performing Image QC:"</a:t>
            </a:r>
          </a:p>
          <a:p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 &gt; "Measurement: </a:t>
            </a:r>
            <a:r>
              <a:rPr lang="en-US" sz="1600" dirty="0" err="1" smtClean="0"/>
              <a:t>ImageQuality_PowerLogLogSlope_DNA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&gt; "  Allowed range: -2.4 .. 100 and not NA.“</a:t>
            </a:r>
          </a:p>
          <a:p>
            <a:pPr>
              <a:buNone/>
            </a:pPr>
            <a:r>
              <a:rPr lang="en-US" sz="1600" dirty="0" smtClean="0"/>
              <a:t>&gt; "  Images total: 69072"</a:t>
            </a:r>
          </a:p>
          <a:p>
            <a:pPr>
              <a:buNone/>
            </a:pPr>
            <a:r>
              <a:rPr lang="en-US" sz="1600" dirty="0" smtClean="0"/>
              <a:t>&gt; "  Images failed: 485”</a:t>
            </a:r>
          </a:p>
          <a:p>
            <a:pPr>
              <a:buNone/>
            </a:pPr>
            <a:endParaRPr lang="en-US" sz="1600" dirty="0" smtClean="0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2259236" y="4504312"/>
            <a:ext cx="1209506" cy="943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764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69" y="1641984"/>
            <a:ext cx="2305911" cy="1617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299" r="19902"/>
          <a:stretch/>
        </p:blipFill>
        <p:spPr>
          <a:xfrm>
            <a:off x="2540006" y="1641984"/>
            <a:ext cx="1615795" cy="1617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901" y="1663373"/>
            <a:ext cx="2192421" cy="157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280" y="2835383"/>
            <a:ext cx="1626216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Sample preparation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832378" y="2828060"/>
            <a:ext cx="1031051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Microscopy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2117342" y="2450774"/>
            <a:ext cx="4226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4155801" y="2450773"/>
            <a:ext cx="3761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>
            <a:off x="1936344" y="1949714"/>
            <a:ext cx="12700" cy="2710598"/>
          </a:xfrm>
          <a:prstGeom prst="bentConnector3">
            <a:avLst>
              <a:gd name="adj1" fmla="val 5378945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5400000">
            <a:off x="4871811" y="1921974"/>
            <a:ext cx="12700" cy="2710598"/>
          </a:xfrm>
          <a:prstGeom prst="bentConnector3">
            <a:avLst>
              <a:gd name="adj1" fmla="val 3063157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6" idx="0"/>
            <a:endCxn id="4" idx="0"/>
          </p:cNvCxnSpPr>
          <p:nvPr/>
        </p:nvCxnSpPr>
        <p:spPr>
          <a:xfrm rot="16200000" flipV="1">
            <a:off x="3285556" y="-679184"/>
            <a:ext cx="21389" cy="4663725"/>
          </a:xfrm>
          <a:prstGeom prst="bentConnector3">
            <a:avLst>
              <a:gd name="adj1" fmla="val 1168774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48399" y="3701738"/>
            <a:ext cx="2787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type of microscopy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filter settings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Saturated signals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I</a:t>
            </a:r>
            <a:r>
              <a:rPr lang="en-US" sz="1400" dirty="0" smtClean="0"/>
              <a:t>mages saved in wrong format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16535" y="790214"/>
            <a:ext cx="441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not sufficient or missing to segment all objects of interest (e.g. cellular cytoplasm)</a:t>
            </a:r>
          </a:p>
          <a:p>
            <a:pPr marL="285750" indent="-285750">
              <a:buFontTx/>
              <a:buChar char="-"/>
            </a:pPr>
            <a:endParaRPr lang="en-US" sz="1400" dirty="0" smtClean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050826" y="4055974"/>
            <a:ext cx="2710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Transfection efficiency too low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did not work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Cell density too high or low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Cells </a:t>
            </a:r>
            <a:r>
              <a:rPr lang="en-US" sz="1400" dirty="0" smtClean="0"/>
              <a:t>mounting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97082" y="2828060"/>
            <a:ext cx="126205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Analysis</a:t>
            </a:r>
            <a:endParaRPr lang="en-US" sz="14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24" y="1504206"/>
            <a:ext cx="2176846" cy="189313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36398" y="2828060"/>
            <a:ext cx="829699" cy="307777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Statistics</a:t>
            </a:r>
            <a:endParaRPr lang="en-US" sz="1400" dirty="0"/>
          </a:p>
        </p:txBody>
      </p:sp>
      <p:cxnSp>
        <p:nvCxnSpPr>
          <p:cNvPr id="68" name="Elbow Connector 67"/>
          <p:cNvCxnSpPr/>
          <p:nvPr/>
        </p:nvCxnSpPr>
        <p:spPr>
          <a:xfrm rot="5400000">
            <a:off x="7368521" y="285013"/>
            <a:ext cx="12700" cy="2710598"/>
          </a:xfrm>
          <a:prstGeom prst="bentConnector3">
            <a:avLst>
              <a:gd name="adj1" fmla="val -2410528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11661" y="944140"/>
            <a:ext cx="293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Sub-optimal object segmentation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71" name="Rectangle 70"/>
          <p:cNvSpPr/>
          <p:nvPr/>
        </p:nvSpPr>
        <p:spPr>
          <a:xfrm>
            <a:off x="1405531" y="5634439"/>
            <a:ext cx="67492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No </a:t>
            </a:r>
            <a:r>
              <a:rPr lang="en-US" sz="1400" dirty="0" smtClean="0"/>
              <a:t>significant difference </a:t>
            </a:r>
            <a:r>
              <a:rPr lang="en-US" sz="1400" dirty="0"/>
              <a:t>between positive and negative controls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Staining “gradients”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Cell density “gradients”</a:t>
            </a:r>
            <a:endParaRPr lang="en-US" sz="1400" dirty="0"/>
          </a:p>
        </p:txBody>
      </p:sp>
      <p:cxnSp>
        <p:nvCxnSpPr>
          <p:cNvPr id="75" name="Elbow Connector 74"/>
          <p:cNvCxnSpPr>
            <a:stCxn id="66" idx="2"/>
            <a:endCxn id="4" idx="2"/>
          </p:cNvCxnSpPr>
          <p:nvPr/>
        </p:nvCxnSpPr>
        <p:spPr>
          <a:xfrm rot="5400000" flipH="1">
            <a:off x="4438928" y="-214978"/>
            <a:ext cx="137777" cy="7086860"/>
          </a:xfrm>
          <a:prstGeom prst="bentConnector3">
            <a:avLst>
              <a:gd name="adj1" fmla="val -1582552"/>
            </a:avLst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" idx="3"/>
            <a:endCxn id="66" idx="1"/>
          </p:cNvCxnSpPr>
          <p:nvPr/>
        </p:nvCxnSpPr>
        <p:spPr>
          <a:xfrm>
            <a:off x="6724322" y="2450773"/>
            <a:ext cx="2385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125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Scita_Dorsal_Ruffles_plate02_batch1_02--siEGFP--siEGFP--W0027--P007--T00000--Z000--C01.ome--WSimageOverlay.png"/>
          <p:cNvPicPr>
            <a:picLocks noChangeAspect="1"/>
          </p:cNvPicPr>
          <p:nvPr/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241300"/>
            <a:ext cx="8229600" cy="45259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900" y="1289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Image-based </a:t>
            </a:r>
            <a:r>
              <a:rPr lang="en-US" sz="2800" dirty="0" smtClean="0">
                <a:solidFill>
                  <a:schemeClr val="bg1"/>
                </a:solidFill>
              </a:rPr>
              <a:t>watershed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using nuclei as “seeds”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" y="4871013"/>
            <a:ext cx="8470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need a cytoplasm staining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have to set the background threshold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Accurate at cell boundaries and cell-cell contacts</a:t>
            </a:r>
          </a:p>
        </p:txBody>
      </p:sp>
    </p:spTree>
    <p:extLst>
      <p:ext uri="{BB962C8B-B14F-4D97-AF65-F5344CB8AC3E}">
        <p14:creationId xmlns:p14="http://schemas.microsoft.com/office/powerpoint/2010/main" val="418055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Watershed on image gradient</a:t>
            </a:r>
            <a:br>
              <a:rPr lang="en-US" dirty="0" smtClean="0"/>
            </a:br>
            <a:r>
              <a:rPr lang="en-US" dirty="0" smtClean="0"/>
              <a:t>(maybe try for membrane staining…)</a:t>
            </a:r>
            <a:endParaRPr lang="en-US" dirty="0"/>
          </a:p>
        </p:txBody>
      </p:sp>
      <p:pic>
        <p:nvPicPr>
          <p:cNvPr id="9" name="Content Placeholder 8" descr="Scita_Dorsal_Ruffles_plate02_batch1_02--siEGFP--siEGFP--W0027--P007--T00000--Z000--C01.ome--cytoSobel.png"/>
          <p:cNvPicPr>
            <a:picLocks noGrp="1" noChangeAspect="1"/>
          </p:cNvPicPr>
          <p:nvPr>
            <p:ph idx="1"/>
          </p:nvPr>
        </p:nvPicPr>
        <p:blipFill>
          <a:blip r:embed="rId2"/>
          <a:srcRect t="13909" b="13909"/>
          <a:stretch>
            <a:fillRect/>
          </a:stretch>
        </p:blipFill>
        <p:spPr>
          <a:xfrm>
            <a:off x="457200" y="16637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79643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03"/>
            <a:ext cx="8229600" cy="1039091"/>
          </a:xfrm>
        </p:spPr>
        <p:txBody>
          <a:bodyPr/>
          <a:lstStyle/>
          <a:p>
            <a:r>
              <a:rPr lang="en-US" dirty="0" smtClean="0"/>
              <a:t>Detailed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046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Image analysis software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organisation</a:t>
            </a:r>
            <a:endParaRPr lang="en-US" dirty="0" smtClean="0"/>
          </a:p>
          <a:p>
            <a:r>
              <a:rPr lang="en-US" dirty="0" smtClean="0"/>
              <a:t>Object detection</a:t>
            </a:r>
          </a:p>
          <a:p>
            <a:pPr lvl="1"/>
            <a:r>
              <a:rPr lang="en-US" dirty="0" smtClean="0"/>
              <a:t>Intensity threshold</a:t>
            </a:r>
          </a:p>
          <a:p>
            <a:pPr lvl="1"/>
            <a:r>
              <a:rPr lang="en-US" dirty="0" smtClean="0"/>
              <a:t>Image filtering to enhance objects of interest</a:t>
            </a:r>
          </a:p>
          <a:p>
            <a:pPr lvl="2"/>
            <a:r>
              <a:rPr lang="en-US" dirty="0" smtClean="0"/>
              <a:t>Top-hat filter</a:t>
            </a:r>
          </a:p>
          <a:p>
            <a:pPr lvl="2"/>
            <a:r>
              <a:rPr lang="en-US" dirty="0" smtClean="0"/>
              <a:t>Difference of Gaussian filter</a:t>
            </a:r>
          </a:p>
          <a:p>
            <a:pPr lvl="2"/>
            <a:r>
              <a:rPr lang="en-US" dirty="0" smtClean="0"/>
              <a:t>Supervised pixel classification</a:t>
            </a:r>
            <a:endParaRPr lang="en-US" dirty="0"/>
          </a:p>
          <a:p>
            <a:r>
              <a:rPr lang="en-US" dirty="0" smtClean="0"/>
              <a:t>Object splitting</a:t>
            </a:r>
          </a:p>
          <a:p>
            <a:r>
              <a:rPr lang="en-US" dirty="0" smtClean="0"/>
              <a:t>Object dilation (region growing)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istance based</a:t>
            </a:r>
          </a:p>
          <a:p>
            <a:pPr lvl="1"/>
            <a:r>
              <a:rPr lang="en-US" dirty="0" smtClean="0"/>
              <a:t>Watershed</a:t>
            </a:r>
          </a:p>
          <a:p>
            <a:r>
              <a:rPr lang="en-US" dirty="0" smtClean="0"/>
              <a:t>Object measurements</a:t>
            </a:r>
          </a:p>
          <a:p>
            <a:pPr lvl="1"/>
            <a:r>
              <a:rPr lang="en-US" dirty="0" smtClean="0"/>
              <a:t>Intensity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Quantitative intensity measurements</a:t>
            </a:r>
          </a:p>
          <a:p>
            <a:pPr lvl="1"/>
            <a:r>
              <a:rPr lang="en-US" dirty="0" smtClean="0"/>
              <a:t>Interpretation depending on microscopy method</a:t>
            </a:r>
          </a:p>
          <a:p>
            <a:pPr lvl="1"/>
            <a:r>
              <a:rPr lang="en-US" dirty="0" smtClean="0"/>
              <a:t>Background subtraction</a:t>
            </a:r>
          </a:p>
          <a:p>
            <a:r>
              <a:rPr lang="en-US" dirty="0" smtClean="0"/>
              <a:t>Automated quality control (filtering)</a:t>
            </a:r>
          </a:p>
          <a:p>
            <a:pPr lvl="1"/>
            <a:r>
              <a:rPr lang="en-US" dirty="0" smtClean="0"/>
              <a:t>Object-based</a:t>
            </a:r>
          </a:p>
          <a:p>
            <a:pPr lvl="1"/>
            <a:r>
              <a:rPr lang="en-US" dirty="0" smtClean="0"/>
              <a:t>Image-based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3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21664" y="2220894"/>
            <a:ext cx="5094356" cy="22834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Typical image QCs: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Focus quality &gt; 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Background intensity &lt; ?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? &lt; Cell density &lt; ?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1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546791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Intensity threshold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48446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929060" y="4138804"/>
            <a:ext cx="239813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4837" y="1695348"/>
            <a:ext cx="5009205" cy="2212623"/>
            <a:chOff x="2254837" y="1695348"/>
            <a:chExt cx="5009205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676484" cy="4616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“Enhance”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400873" y="2866626"/>
              <a:ext cx="2199713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54837" y="2866626"/>
              <a:ext cx="2146036" cy="1041345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600586" y="4369636"/>
            <a:ext cx="0" cy="746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30538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Objects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11962</TotalTime>
  <Words>2630</Words>
  <Application>Microsoft Macintosh PowerPoint</Application>
  <PresentationFormat>On-screen Show (4:3)</PresentationFormat>
  <Paragraphs>494</Paragraphs>
  <Slides>88</Slides>
  <Notes>4</Notes>
  <HiddenSlides>0</HiddenSlides>
  <MMClips>2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Office Theme</vt:lpstr>
      <vt:lpstr>1_Office Theme</vt:lpstr>
      <vt:lpstr>4_Office Theme</vt:lpstr>
      <vt:lpstr>2_Office Theme</vt:lpstr>
      <vt:lpstr>6_Office Theme</vt:lpstr>
      <vt:lpstr>5_Office Theme</vt:lpstr>
      <vt:lpstr>7_Office Theme</vt:lpstr>
      <vt:lpstr>8_Office Theme</vt:lpstr>
      <vt:lpstr>9_Office Theme</vt:lpstr>
      <vt:lpstr>3_Office Theme</vt:lpstr>
      <vt:lpstr>10_Office Theme</vt:lpstr>
      <vt:lpstr>11_Office Theme</vt:lpstr>
      <vt:lpstr>Bio Image Analysis </vt:lpstr>
      <vt:lpstr>Menu</vt:lpstr>
      <vt:lpstr>Bioimage Analysis</vt:lpstr>
      <vt:lpstr>Image Analysis Software  @ EMBL Heidelberg</vt:lpstr>
      <vt:lpstr>An image is a matrix of numbers</vt:lpstr>
      <vt:lpstr>Object detection (segmentation)</vt:lpstr>
      <vt:lpstr>1. Intensity threshold (“binarize”) 2. Object detection (“connected components”)  3. Object filtering, based on location and shape</vt:lpstr>
      <vt:lpstr>Signal to Noise (S/N)</vt:lpstr>
      <vt:lpstr>PowerPoint Presentation</vt:lpstr>
      <vt:lpstr>Morphological tophat filter removes local background</vt:lpstr>
      <vt:lpstr>PowerPoint Presentation</vt:lpstr>
      <vt:lpstr>Supervised pixel classification</vt:lpstr>
      <vt:lpstr>Object (region) growing</vt:lpstr>
      <vt:lpstr>Distance-based region growing (“dilation”)</vt:lpstr>
      <vt:lpstr>PowerPoint Presentation</vt:lpstr>
      <vt:lpstr>PowerPoint Presentation</vt:lpstr>
      <vt:lpstr>Recommendation for tissue culture cell detection:  Nucleus stain &amp; Whole cell stain Use nuclei as seeds for image-based watershed</vt:lpstr>
      <vt:lpstr>Object splitting</vt:lpstr>
      <vt:lpstr>Shape-based object splitting  by watershed filter on distance transform</vt:lpstr>
      <vt:lpstr>Object Measurements</vt:lpstr>
      <vt:lpstr>How would you measure the difference between these nuclei?</vt:lpstr>
      <vt:lpstr>Area</vt:lpstr>
      <vt:lpstr>Mean intensity</vt:lpstr>
      <vt:lpstr>Mean vs. Sum Intensities</vt:lpstr>
      <vt:lpstr>PowerPoint Presentation</vt:lpstr>
      <vt:lpstr>Haralick texture features</vt:lpstr>
      <vt:lpstr>Many features to distinguish phenotypes…  which ones to choose?</vt:lpstr>
      <vt:lpstr>Supervised object classification</vt:lpstr>
      <vt:lpstr>www.cellcognition.org</vt:lpstr>
      <vt:lpstr>Intensity measurements</vt:lpstr>
      <vt:lpstr>The meaning of intensities:  widefield vs. confocal images </vt:lpstr>
      <vt:lpstr>Confocal: optical sectioning (60x NA1.4 Airy1)</vt:lpstr>
      <vt:lpstr>Widefield (20x NA0.7) selective focus but no optical sectioning</vt:lpstr>
      <vt:lpstr>Widefield vs. confocal</vt:lpstr>
      <vt:lpstr>Intensity measurements require background subtraction</vt:lpstr>
      <vt:lpstr>PowerPoint Presentation</vt:lpstr>
      <vt:lpstr>Interpretation of intensities in confocal images</vt:lpstr>
      <vt:lpstr>3-D projections</vt:lpstr>
      <vt:lpstr>Properties of sum and maximum projections</vt:lpstr>
      <vt:lpstr>Automated Filtering  (Quality Control, QC)</vt:lpstr>
      <vt:lpstr>Automated cell-based QC</vt:lpstr>
      <vt:lpstr>Automated Image QC</vt:lpstr>
      <vt:lpstr>Automated image analysis </vt:lpstr>
      <vt:lpstr>Categorical Plots</vt:lpstr>
      <vt:lpstr>Heatmaps</vt:lpstr>
      <vt:lpstr>You need a convenient* way to link back the numbers to the images!</vt:lpstr>
      <vt:lpstr>Thank you for your attention!</vt:lpstr>
      <vt:lpstr>Data organisation</vt:lpstr>
      <vt:lpstr>Structure your data  and give it computer-readable names</vt:lpstr>
      <vt:lpstr>QC on automated background measurement</vt:lpstr>
      <vt:lpstr>Background subtraction</vt:lpstr>
      <vt:lpstr>Selecting the right background ROI</vt:lpstr>
      <vt:lpstr>Background subtraction issue: dense cells</vt:lpstr>
      <vt:lpstr>Statistics  Automated analysis…</vt:lpstr>
      <vt:lpstr>Local background subtraction by top-hat filtering</vt:lpstr>
      <vt:lpstr>Background subtraction</vt:lpstr>
      <vt:lpstr>Manual background measurement</vt:lpstr>
      <vt:lpstr>Automated background measurement: Measure intensity outside objects</vt:lpstr>
      <vt:lpstr>Background subtraction for small isolated structures:  Top-hat filtering</vt:lpstr>
      <vt:lpstr>Quantitative intensity measurements  are not possible with saturation</vt:lpstr>
      <vt:lpstr>Quantitative intensity measurements</vt:lpstr>
      <vt:lpstr>PowerPoint Presentation</vt:lpstr>
      <vt:lpstr>What to measure, exactly?</vt:lpstr>
      <vt:lpstr>“Actin ruffling” in siRNA knockdown conditions</vt:lpstr>
      <vt:lpstr>PowerPoint Presentation</vt:lpstr>
      <vt:lpstr>PowerPoint Presentation</vt:lpstr>
      <vt:lpstr>PowerPoint Presentation</vt:lpstr>
      <vt:lpstr> </vt:lpstr>
      <vt:lpstr>Difference of Gaussian vs. Top-hat …</vt:lpstr>
      <vt:lpstr>Statistical Analysis..…</vt:lpstr>
      <vt:lpstr>How many images do I need?</vt:lpstr>
      <vt:lpstr>Stuff</vt:lpstr>
      <vt:lpstr>distance transform</vt:lpstr>
      <vt:lpstr>distance-transform region growing (watershed)</vt:lpstr>
      <vt:lpstr>Local intensity thresholding</vt:lpstr>
      <vt:lpstr>Enhancement of locally bright structures  by top-hat filtering</vt:lpstr>
      <vt:lpstr>Enhancement of locally bright structures  by top-hat filtering</vt:lpstr>
      <vt:lpstr>gradient-based region growing (watershed)</vt:lpstr>
      <vt:lpstr>Standard deviation of intensity</vt:lpstr>
      <vt:lpstr>widefield microscopy is the best method to measure total protein levels in tissue culture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Watershed on image gradient (maybe try for membrane staining…)</vt:lpstr>
      <vt:lpstr>Detailed Outline</vt:lpstr>
      <vt:lpstr>PowerPoint Presentation</vt:lpstr>
    </vt:vector>
  </TitlesOfParts>
  <Company>EMBL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Image Analysis (for Biologists)</dc:title>
  <dc:creator>Christian Tischer</dc:creator>
  <cp:lastModifiedBy>Christian Tischer</cp:lastModifiedBy>
  <cp:revision>785</cp:revision>
  <dcterms:created xsi:type="dcterms:W3CDTF">2014-03-25T10:43:33Z</dcterms:created>
  <dcterms:modified xsi:type="dcterms:W3CDTF">2015-09-22T10:55:22Z</dcterms:modified>
</cp:coreProperties>
</file>